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7" r:id="rId3"/>
    <p:sldId id="258" r:id="rId4"/>
    <p:sldId id="259" r:id="rId5"/>
    <p:sldId id="277" r:id="rId6"/>
    <p:sldId id="260"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61" r:id="rId21"/>
    <p:sldId id="276" r:id="rId22"/>
    <p:sldId id="262" r:id="rId23"/>
    <p:sldId id="278" r:id="rId24"/>
    <p:sldId id="279" r:id="rId25"/>
    <p:sldId id="280" r:id="rId26"/>
    <p:sldId id="281" r:id="rId27"/>
  </p:sldIdLst>
  <p:sldSz cx="12192000" cy="6858000"/>
  <p:notesSz cx="6858000" cy="9144000"/>
  <p:defaultTextStyle>
    <a:defPPr>
      <a:defRPr lang="ar-LB"/>
    </a:defPPr>
    <a:lvl1pPr algn="l" rtl="0" eaLnBrk="0" fontAlgn="base" hangingPunct="0">
      <a:spcBef>
        <a:spcPct val="0"/>
      </a:spcBef>
      <a:spcAft>
        <a:spcPct val="0"/>
      </a:spcAft>
      <a:defRPr kern="1200">
        <a:solidFill>
          <a:schemeClr val="tx1"/>
        </a:solidFill>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33CC"/>
    <a:srgbClr val="3366CC"/>
    <a:srgbClr val="CC99FF"/>
    <a:srgbClr val="CCCCFF"/>
    <a:srgbClr val="CCFFCC"/>
    <a:srgbClr val="99FF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3907" autoAdjust="0"/>
  </p:normalViewPr>
  <p:slideViewPr>
    <p:cSldViewPr snapToGrid="0">
      <p:cViewPr varScale="1">
        <p:scale>
          <a:sx n="66" d="100"/>
          <a:sy n="66" d="100"/>
        </p:scale>
        <p:origin x="73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Funds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4"/>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7.9350044191902627E-2"/>
                      <c:h val="0.12928814725127688"/>
                    </c:manualLayout>
                  </c15:layout>
                </c:ext>
              </c:extLst>
            </c:dLbl>
            <c:dLbl>
              <c:idx val="6"/>
              <c:layout>
                <c:manualLayout>
                  <c:x val="9.5936678478329394E-3"/>
                  <c:y val="4.8544136233678259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Sheet1!$A$2:$A$8</c:f>
              <c:strCache>
                <c:ptCount val="7"/>
                <c:pt idx="0">
                  <c:v>USA</c:v>
                </c:pt>
                <c:pt idx="1">
                  <c:v>Germany</c:v>
                </c:pt>
                <c:pt idx="2">
                  <c:v>EU</c:v>
                </c:pt>
                <c:pt idx="3">
                  <c:v>UK</c:v>
                </c:pt>
                <c:pt idx="4">
                  <c:v>Italy</c:v>
                </c:pt>
                <c:pt idx="5">
                  <c:v>Canada</c:v>
                </c:pt>
                <c:pt idx="6">
                  <c:v>Others</c:v>
                </c:pt>
              </c:strCache>
            </c:strRef>
          </c:cat>
          <c:val>
            <c:numRef>
              <c:f>Sheet1!$B$2:$B$8</c:f>
              <c:numCache>
                <c:formatCode>General</c:formatCode>
                <c:ptCount val="7"/>
                <c:pt idx="0">
                  <c:v>23.5</c:v>
                </c:pt>
                <c:pt idx="1">
                  <c:v>21.6</c:v>
                </c:pt>
                <c:pt idx="2">
                  <c:v>12.5</c:v>
                </c:pt>
                <c:pt idx="3">
                  <c:v>12.3</c:v>
                </c:pt>
                <c:pt idx="4">
                  <c:v>10</c:v>
                </c:pt>
                <c:pt idx="5">
                  <c:v>4</c:v>
                </c:pt>
                <c:pt idx="6">
                  <c:v>16.100000000000001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ar-LB"/>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99DBCEF2-DDDE-45E3-9442-3BEC65C3DE11}" type="datetimeFigureOut">
              <a:rPr lang="ar-LB"/>
              <a:pPr>
                <a:defRPr/>
              </a:pPr>
              <a:t>07/12/1438</a:t>
            </a:fld>
            <a:endParaRPr lang="ar-LB"/>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r>
              <a:rPr lang="ar-LB"/>
              <a:t>ز. ص  10/4/2017</a:t>
            </a:r>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lvl1pPr>
          </a:lstStyle>
          <a:p>
            <a:fld id="{868B16BD-43A8-4E69-9217-B526563E8CAB}" type="slidenum">
              <a:rPr lang="ar-LB"/>
              <a:pPr/>
              <a:t>‹#›</a:t>
            </a:fld>
            <a:endParaRPr lang="ar-LB"/>
          </a:p>
        </p:txBody>
      </p:sp>
    </p:spTree>
    <p:extLst>
      <p:ext uri="{BB962C8B-B14F-4D97-AF65-F5344CB8AC3E}">
        <p14:creationId xmlns:p14="http://schemas.microsoft.com/office/powerpoint/2010/main" val="38580807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ar-LB"/>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474324B6-1F37-4D6F-B4E5-F25554545670}" type="datetimeFigureOut">
              <a:rPr lang="ar-LB"/>
              <a:pPr>
                <a:defRPr/>
              </a:pPr>
              <a:t>07/12/1438</a:t>
            </a:fld>
            <a:endParaRPr lang="ar-L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lvl="0"/>
            <a:endParaRPr lang="ar-L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r>
              <a:rPr lang="ar-LB"/>
              <a:t>ز. ص  10/4/2017</a:t>
            </a: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lvl1pPr>
          </a:lstStyle>
          <a:p>
            <a:fld id="{692F2E6E-2618-45D3-A3C0-AF387ACB2F3A}" type="slidenum">
              <a:rPr lang="ar-LB"/>
              <a:pPr/>
              <a:t>‹#›</a:t>
            </a:fld>
            <a:endParaRPr lang="ar-LB"/>
          </a:p>
        </p:txBody>
      </p:sp>
    </p:spTree>
    <p:extLst>
      <p:ext uri="{BB962C8B-B14F-4D97-AF65-F5344CB8AC3E}">
        <p14:creationId xmlns:p14="http://schemas.microsoft.com/office/powerpoint/2010/main" val="892434072"/>
      </p:ext>
    </p:extLst>
  </p:cSld>
  <p:clrMap bg1="lt1" tx1="dk1" bg2="lt2" tx2="dk2" accent1="accent1" accent2="accent2" accent3="accent3" accent4="accent4" accent5="accent5" accent6="accent6" hlink="hlink" folHlink="folHlink"/>
  <p:hf hdr="0" dt="0"/>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a:lstStyle/>
          <a:p>
            <a:pPr algn="l" eaLnBrk="1" hangingPunct="1">
              <a:spcBef>
                <a:spcPct val="0"/>
              </a:spcBef>
            </a:pPr>
            <a:endParaRPr lang="ar-LB" altLang="en-US" smtClean="0"/>
          </a:p>
        </p:txBody>
      </p:sp>
      <p:sp>
        <p:nvSpPr>
          <p:cNvPr id="6148" name="Slide Number Placeholder 3"/>
          <p:cNvSpPr>
            <a:spLocks noGrp="1"/>
          </p:cNvSpPr>
          <p:nvPr>
            <p:ph type="sldNum" sz="quarter" idx="5"/>
          </p:nvPr>
        </p:nvSpPr>
        <p:spPr bwMode="auto">
          <a:noFill/>
          <a:ln>
            <a:miter lim="800000"/>
            <a:headEnd/>
            <a:tailEnd/>
          </a:ln>
        </p:spPr>
        <p:txBody>
          <a:bodyPr/>
          <a:lstStyle/>
          <a:p>
            <a:fld id="{C2AC7DED-EB42-4727-B7B0-8C840DF930A6}" type="slidenum">
              <a:rPr lang="ar-LB" altLang="en-US"/>
              <a:pPr/>
              <a:t>1</a:t>
            </a:fld>
            <a:endParaRPr lang="ar-LB" altLang="en-US"/>
          </a:p>
        </p:txBody>
      </p:sp>
      <p:sp>
        <p:nvSpPr>
          <p:cNvPr id="614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ar-LB" altLang="en-US" smtClean="0"/>
              <a:t>ز. ص  10/4/2017</a:t>
            </a:r>
          </a:p>
        </p:txBody>
      </p:sp>
    </p:spTree>
    <p:extLst>
      <p:ext uri="{BB962C8B-B14F-4D97-AF65-F5344CB8AC3E}">
        <p14:creationId xmlns:p14="http://schemas.microsoft.com/office/powerpoint/2010/main" val="248304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ar-LB" smtClean="0"/>
              <a:t>ز. ص  10/4/2017</a:t>
            </a:r>
            <a:endParaRPr lang="ar-LB"/>
          </a:p>
        </p:txBody>
      </p:sp>
      <p:sp>
        <p:nvSpPr>
          <p:cNvPr id="5" name="Slide Number Placeholder 4"/>
          <p:cNvSpPr>
            <a:spLocks noGrp="1"/>
          </p:cNvSpPr>
          <p:nvPr>
            <p:ph type="sldNum" sz="quarter" idx="11"/>
          </p:nvPr>
        </p:nvSpPr>
        <p:spPr/>
        <p:txBody>
          <a:bodyPr/>
          <a:lstStyle/>
          <a:p>
            <a:fld id="{692F2E6E-2618-45D3-A3C0-AF387ACB2F3A}" type="slidenum">
              <a:rPr lang="ar-LB" smtClean="0"/>
              <a:pPr/>
              <a:t>2</a:t>
            </a:fld>
            <a:endParaRPr lang="ar-LB"/>
          </a:p>
        </p:txBody>
      </p:sp>
    </p:spTree>
    <p:extLst>
      <p:ext uri="{BB962C8B-B14F-4D97-AF65-F5344CB8AC3E}">
        <p14:creationId xmlns:p14="http://schemas.microsoft.com/office/powerpoint/2010/main" val="3648045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ar-LB"/>
          </a:p>
        </p:txBody>
      </p:sp>
      <p:sp>
        <p:nvSpPr>
          <p:cNvPr id="5" name="Footer Placeholder 4"/>
          <p:cNvSpPr>
            <a:spLocks noGrp="1"/>
          </p:cNvSpPr>
          <p:nvPr>
            <p:ph type="ftr" sz="quarter" idx="11"/>
          </p:nvPr>
        </p:nvSpPr>
        <p:spPr/>
        <p:txBody>
          <a:bodyPr/>
          <a:lstStyle>
            <a:lvl1pPr>
              <a:defRPr/>
            </a:lvl1pPr>
          </a:lstStyle>
          <a:p>
            <a:pPr>
              <a:defRPr/>
            </a:pPr>
            <a:r>
              <a:rPr lang="en-US"/>
              <a:t>ZS- May 2, 2017</a:t>
            </a:r>
            <a:endParaRPr lang="ar-LB"/>
          </a:p>
        </p:txBody>
      </p:sp>
      <p:sp>
        <p:nvSpPr>
          <p:cNvPr id="6" name="Slide Number Placeholder 5"/>
          <p:cNvSpPr>
            <a:spLocks noGrp="1"/>
          </p:cNvSpPr>
          <p:nvPr>
            <p:ph type="sldNum" sz="quarter" idx="12"/>
          </p:nvPr>
        </p:nvSpPr>
        <p:spPr/>
        <p:txBody>
          <a:bodyPr/>
          <a:lstStyle>
            <a:lvl1pPr>
              <a:defRPr/>
            </a:lvl1pPr>
          </a:lstStyle>
          <a:p>
            <a:fld id="{9407F9FD-E822-4160-80C5-FA6A9E500D4F}" type="slidenum">
              <a:rPr lang="ar-LB"/>
              <a:pPr/>
              <a:t>‹#›</a:t>
            </a:fld>
            <a:endParaRPr lang="ar-L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ar-LB"/>
          </a:p>
        </p:txBody>
      </p:sp>
      <p:sp>
        <p:nvSpPr>
          <p:cNvPr id="5" name="Footer Placeholder 4"/>
          <p:cNvSpPr>
            <a:spLocks noGrp="1"/>
          </p:cNvSpPr>
          <p:nvPr>
            <p:ph type="ftr" sz="quarter" idx="11"/>
          </p:nvPr>
        </p:nvSpPr>
        <p:spPr/>
        <p:txBody>
          <a:bodyPr/>
          <a:lstStyle>
            <a:lvl1pPr>
              <a:defRPr/>
            </a:lvl1pPr>
          </a:lstStyle>
          <a:p>
            <a:pPr>
              <a:defRPr/>
            </a:pPr>
            <a:r>
              <a:rPr lang="en-US"/>
              <a:t>ZS- May 2, 2017</a:t>
            </a:r>
            <a:endParaRPr lang="ar-LB"/>
          </a:p>
        </p:txBody>
      </p:sp>
      <p:sp>
        <p:nvSpPr>
          <p:cNvPr id="6" name="Slide Number Placeholder 5"/>
          <p:cNvSpPr>
            <a:spLocks noGrp="1"/>
          </p:cNvSpPr>
          <p:nvPr>
            <p:ph type="sldNum" sz="quarter" idx="12"/>
          </p:nvPr>
        </p:nvSpPr>
        <p:spPr/>
        <p:txBody>
          <a:bodyPr/>
          <a:lstStyle>
            <a:lvl1pPr>
              <a:defRPr/>
            </a:lvl1pPr>
          </a:lstStyle>
          <a:p>
            <a:fld id="{BA33902C-4FC2-46F6-84D4-0CB031AA526E}" type="slidenum">
              <a:rPr lang="ar-LB"/>
              <a:pPr/>
              <a:t>‹#›</a:t>
            </a:fld>
            <a:endParaRPr lang="ar-L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2"/>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2"/>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ar-LB"/>
          </a:p>
        </p:txBody>
      </p:sp>
      <p:sp>
        <p:nvSpPr>
          <p:cNvPr id="5" name="Footer Placeholder 4"/>
          <p:cNvSpPr>
            <a:spLocks noGrp="1"/>
          </p:cNvSpPr>
          <p:nvPr>
            <p:ph type="ftr" sz="quarter" idx="11"/>
          </p:nvPr>
        </p:nvSpPr>
        <p:spPr/>
        <p:txBody>
          <a:bodyPr/>
          <a:lstStyle>
            <a:lvl1pPr>
              <a:defRPr/>
            </a:lvl1pPr>
          </a:lstStyle>
          <a:p>
            <a:pPr>
              <a:defRPr/>
            </a:pPr>
            <a:r>
              <a:rPr lang="en-US"/>
              <a:t>ZS- May 2, 2017</a:t>
            </a:r>
            <a:endParaRPr lang="ar-LB"/>
          </a:p>
        </p:txBody>
      </p:sp>
      <p:sp>
        <p:nvSpPr>
          <p:cNvPr id="6" name="Slide Number Placeholder 5"/>
          <p:cNvSpPr>
            <a:spLocks noGrp="1"/>
          </p:cNvSpPr>
          <p:nvPr>
            <p:ph type="sldNum" sz="quarter" idx="12"/>
          </p:nvPr>
        </p:nvSpPr>
        <p:spPr/>
        <p:txBody>
          <a:bodyPr/>
          <a:lstStyle>
            <a:lvl1pPr>
              <a:defRPr/>
            </a:lvl1pPr>
          </a:lstStyle>
          <a:p>
            <a:fld id="{C9082651-9B6A-41AA-B81A-55E8948248C7}" type="slidenum">
              <a:rPr lang="ar-LB"/>
              <a:pPr/>
              <a:t>‹#›</a:t>
            </a:fld>
            <a:endParaRPr lang="ar-L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ar-LB"/>
          </a:p>
        </p:txBody>
      </p:sp>
      <p:sp>
        <p:nvSpPr>
          <p:cNvPr id="5" name="Footer Placeholder 4"/>
          <p:cNvSpPr>
            <a:spLocks noGrp="1"/>
          </p:cNvSpPr>
          <p:nvPr>
            <p:ph type="ftr" sz="quarter" idx="11"/>
          </p:nvPr>
        </p:nvSpPr>
        <p:spPr/>
        <p:txBody>
          <a:bodyPr/>
          <a:lstStyle>
            <a:lvl1pPr>
              <a:defRPr/>
            </a:lvl1pPr>
          </a:lstStyle>
          <a:p>
            <a:pPr>
              <a:defRPr/>
            </a:pPr>
            <a:r>
              <a:rPr lang="en-US"/>
              <a:t>ZS- May 2, 2017</a:t>
            </a:r>
            <a:endParaRPr lang="ar-LB"/>
          </a:p>
        </p:txBody>
      </p:sp>
      <p:sp>
        <p:nvSpPr>
          <p:cNvPr id="6" name="Slide Number Placeholder 5"/>
          <p:cNvSpPr>
            <a:spLocks noGrp="1"/>
          </p:cNvSpPr>
          <p:nvPr>
            <p:ph type="sldNum" sz="quarter" idx="12"/>
          </p:nvPr>
        </p:nvSpPr>
        <p:spPr/>
        <p:txBody>
          <a:bodyPr/>
          <a:lstStyle>
            <a:lvl1pPr>
              <a:defRPr/>
            </a:lvl1pPr>
          </a:lstStyle>
          <a:p>
            <a:fld id="{46730535-6DA5-431E-AB5D-8B2B07E25A1C}" type="slidenum">
              <a:rPr lang="ar-LB"/>
              <a:pPr/>
              <a:t>‹#›</a:t>
            </a:fld>
            <a:endParaRPr lang="ar-L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ar-LB"/>
          </a:p>
        </p:txBody>
      </p:sp>
      <p:sp>
        <p:nvSpPr>
          <p:cNvPr id="5" name="Footer Placeholder 4"/>
          <p:cNvSpPr>
            <a:spLocks noGrp="1"/>
          </p:cNvSpPr>
          <p:nvPr>
            <p:ph type="ftr" sz="quarter" idx="11"/>
          </p:nvPr>
        </p:nvSpPr>
        <p:spPr/>
        <p:txBody>
          <a:bodyPr/>
          <a:lstStyle>
            <a:lvl1pPr>
              <a:defRPr/>
            </a:lvl1pPr>
          </a:lstStyle>
          <a:p>
            <a:pPr>
              <a:defRPr/>
            </a:pPr>
            <a:r>
              <a:rPr lang="en-US"/>
              <a:t>ZS- May 2, 2017</a:t>
            </a:r>
            <a:endParaRPr lang="ar-LB"/>
          </a:p>
        </p:txBody>
      </p:sp>
      <p:sp>
        <p:nvSpPr>
          <p:cNvPr id="6" name="Slide Number Placeholder 5"/>
          <p:cNvSpPr>
            <a:spLocks noGrp="1"/>
          </p:cNvSpPr>
          <p:nvPr>
            <p:ph type="sldNum" sz="quarter" idx="12"/>
          </p:nvPr>
        </p:nvSpPr>
        <p:spPr/>
        <p:txBody>
          <a:bodyPr/>
          <a:lstStyle>
            <a:lvl1pPr>
              <a:defRPr/>
            </a:lvl1pPr>
          </a:lstStyle>
          <a:p>
            <a:fld id="{95FD6CA3-28B6-45BA-99B0-12EDECECF596}" type="slidenum">
              <a:rPr lang="ar-LB"/>
              <a:pPr/>
              <a:t>‹#›</a:t>
            </a:fld>
            <a:endParaRPr lang="ar-L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ar-LB"/>
          </a:p>
        </p:txBody>
      </p:sp>
      <p:sp>
        <p:nvSpPr>
          <p:cNvPr id="6" name="Footer Placeholder 4"/>
          <p:cNvSpPr>
            <a:spLocks noGrp="1"/>
          </p:cNvSpPr>
          <p:nvPr>
            <p:ph type="ftr" sz="quarter" idx="11"/>
          </p:nvPr>
        </p:nvSpPr>
        <p:spPr/>
        <p:txBody>
          <a:bodyPr/>
          <a:lstStyle>
            <a:lvl1pPr>
              <a:defRPr/>
            </a:lvl1pPr>
          </a:lstStyle>
          <a:p>
            <a:pPr>
              <a:defRPr/>
            </a:pPr>
            <a:r>
              <a:rPr lang="en-US"/>
              <a:t>ZS- May 2, 2017</a:t>
            </a:r>
            <a:endParaRPr lang="ar-LB"/>
          </a:p>
        </p:txBody>
      </p:sp>
      <p:sp>
        <p:nvSpPr>
          <p:cNvPr id="7" name="Slide Number Placeholder 5"/>
          <p:cNvSpPr>
            <a:spLocks noGrp="1"/>
          </p:cNvSpPr>
          <p:nvPr>
            <p:ph type="sldNum" sz="quarter" idx="12"/>
          </p:nvPr>
        </p:nvSpPr>
        <p:spPr/>
        <p:txBody>
          <a:bodyPr/>
          <a:lstStyle>
            <a:lvl1pPr>
              <a:defRPr/>
            </a:lvl1pPr>
          </a:lstStyle>
          <a:p>
            <a:fld id="{62D0E22B-6C5B-47BF-B477-6530C2672BD4}" type="slidenum">
              <a:rPr lang="ar-LB"/>
              <a:pPr/>
              <a:t>‹#›</a:t>
            </a:fld>
            <a:endParaRPr lang="ar-L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ar-LB"/>
          </a:p>
        </p:txBody>
      </p:sp>
      <p:sp>
        <p:nvSpPr>
          <p:cNvPr id="8" name="Footer Placeholder 4"/>
          <p:cNvSpPr>
            <a:spLocks noGrp="1"/>
          </p:cNvSpPr>
          <p:nvPr>
            <p:ph type="ftr" sz="quarter" idx="11"/>
          </p:nvPr>
        </p:nvSpPr>
        <p:spPr/>
        <p:txBody>
          <a:bodyPr/>
          <a:lstStyle>
            <a:lvl1pPr>
              <a:defRPr/>
            </a:lvl1pPr>
          </a:lstStyle>
          <a:p>
            <a:pPr>
              <a:defRPr/>
            </a:pPr>
            <a:r>
              <a:rPr lang="en-US"/>
              <a:t>ZS- May 2, 2017</a:t>
            </a:r>
            <a:endParaRPr lang="ar-LB"/>
          </a:p>
        </p:txBody>
      </p:sp>
      <p:sp>
        <p:nvSpPr>
          <p:cNvPr id="9" name="Slide Number Placeholder 5"/>
          <p:cNvSpPr>
            <a:spLocks noGrp="1"/>
          </p:cNvSpPr>
          <p:nvPr>
            <p:ph type="sldNum" sz="quarter" idx="12"/>
          </p:nvPr>
        </p:nvSpPr>
        <p:spPr/>
        <p:txBody>
          <a:bodyPr/>
          <a:lstStyle>
            <a:lvl1pPr>
              <a:defRPr/>
            </a:lvl1pPr>
          </a:lstStyle>
          <a:p>
            <a:fld id="{0D8F7840-8204-4FE5-8A80-73BB2C11B9DB}" type="slidenum">
              <a:rPr lang="ar-LB"/>
              <a:pPr/>
              <a:t>‹#›</a:t>
            </a:fld>
            <a:endParaRPr lang="ar-L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ar-LB"/>
          </a:p>
        </p:txBody>
      </p:sp>
      <p:sp>
        <p:nvSpPr>
          <p:cNvPr id="4" name="Footer Placeholder 4"/>
          <p:cNvSpPr>
            <a:spLocks noGrp="1"/>
          </p:cNvSpPr>
          <p:nvPr>
            <p:ph type="ftr" sz="quarter" idx="11"/>
          </p:nvPr>
        </p:nvSpPr>
        <p:spPr/>
        <p:txBody>
          <a:bodyPr/>
          <a:lstStyle>
            <a:lvl1pPr>
              <a:defRPr/>
            </a:lvl1pPr>
          </a:lstStyle>
          <a:p>
            <a:pPr>
              <a:defRPr/>
            </a:pPr>
            <a:r>
              <a:rPr lang="en-US"/>
              <a:t>ZS- May 2, 2017</a:t>
            </a:r>
            <a:endParaRPr lang="ar-LB"/>
          </a:p>
        </p:txBody>
      </p:sp>
      <p:sp>
        <p:nvSpPr>
          <p:cNvPr id="5" name="Slide Number Placeholder 5"/>
          <p:cNvSpPr>
            <a:spLocks noGrp="1"/>
          </p:cNvSpPr>
          <p:nvPr>
            <p:ph type="sldNum" sz="quarter" idx="12"/>
          </p:nvPr>
        </p:nvSpPr>
        <p:spPr/>
        <p:txBody>
          <a:bodyPr/>
          <a:lstStyle>
            <a:lvl1pPr>
              <a:defRPr/>
            </a:lvl1pPr>
          </a:lstStyle>
          <a:p>
            <a:fld id="{8FE8E531-4DF6-4B17-A724-E787CCCC09DA}" type="slidenum">
              <a:rPr lang="ar-LB"/>
              <a:pPr/>
              <a:t>‹#›</a:t>
            </a:fld>
            <a:endParaRPr lang="ar-L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ar-LB"/>
          </a:p>
        </p:txBody>
      </p:sp>
      <p:sp>
        <p:nvSpPr>
          <p:cNvPr id="3" name="Footer Placeholder 4"/>
          <p:cNvSpPr>
            <a:spLocks noGrp="1"/>
          </p:cNvSpPr>
          <p:nvPr>
            <p:ph type="ftr" sz="quarter" idx="11"/>
          </p:nvPr>
        </p:nvSpPr>
        <p:spPr/>
        <p:txBody>
          <a:bodyPr/>
          <a:lstStyle>
            <a:lvl1pPr>
              <a:defRPr/>
            </a:lvl1pPr>
          </a:lstStyle>
          <a:p>
            <a:pPr>
              <a:defRPr/>
            </a:pPr>
            <a:r>
              <a:rPr lang="en-US"/>
              <a:t>ZS- May 2, 2017</a:t>
            </a:r>
            <a:endParaRPr lang="ar-LB"/>
          </a:p>
        </p:txBody>
      </p:sp>
      <p:sp>
        <p:nvSpPr>
          <p:cNvPr id="4" name="Slide Number Placeholder 5"/>
          <p:cNvSpPr>
            <a:spLocks noGrp="1"/>
          </p:cNvSpPr>
          <p:nvPr>
            <p:ph type="sldNum" sz="quarter" idx="12"/>
          </p:nvPr>
        </p:nvSpPr>
        <p:spPr/>
        <p:txBody>
          <a:bodyPr/>
          <a:lstStyle>
            <a:lvl1pPr>
              <a:defRPr/>
            </a:lvl1pPr>
          </a:lstStyle>
          <a:p>
            <a:fld id="{15B9B20D-71F2-48FC-9CB8-B03CC68EF893}" type="slidenum">
              <a:rPr lang="ar-LB"/>
              <a:pPr/>
              <a:t>‹#›</a:t>
            </a:fld>
            <a:endParaRPr lang="ar-L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LB"/>
          </a:p>
        </p:txBody>
      </p:sp>
      <p:sp>
        <p:nvSpPr>
          <p:cNvPr id="6" name="Footer Placeholder 4"/>
          <p:cNvSpPr>
            <a:spLocks noGrp="1"/>
          </p:cNvSpPr>
          <p:nvPr>
            <p:ph type="ftr" sz="quarter" idx="11"/>
          </p:nvPr>
        </p:nvSpPr>
        <p:spPr/>
        <p:txBody>
          <a:bodyPr/>
          <a:lstStyle>
            <a:lvl1pPr>
              <a:defRPr/>
            </a:lvl1pPr>
          </a:lstStyle>
          <a:p>
            <a:pPr>
              <a:defRPr/>
            </a:pPr>
            <a:r>
              <a:rPr lang="en-US"/>
              <a:t>ZS- May 2, 2017</a:t>
            </a:r>
            <a:endParaRPr lang="ar-LB"/>
          </a:p>
        </p:txBody>
      </p:sp>
      <p:sp>
        <p:nvSpPr>
          <p:cNvPr id="7" name="Slide Number Placeholder 5"/>
          <p:cNvSpPr>
            <a:spLocks noGrp="1"/>
          </p:cNvSpPr>
          <p:nvPr>
            <p:ph type="sldNum" sz="quarter" idx="12"/>
          </p:nvPr>
        </p:nvSpPr>
        <p:spPr/>
        <p:txBody>
          <a:bodyPr/>
          <a:lstStyle>
            <a:lvl1pPr>
              <a:defRPr/>
            </a:lvl1pPr>
          </a:lstStyle>
          <a:p>
            <a:fld id="{DD40AA4F-6167-4390-8234-4D4897DB82A5}" type="slidenum">
              <a:rPr lang="ar-LB"/>
              <a:pPr/>
              <a:t>‹#›</a:t>
            </a:fld>
            <a:endParaRPr lang="ar-L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LB"/>
          </a:p>
        </p:txBody>
      </p:sp>
      <p:sp>
        <p:nvSpPr>
          <p:cNvPr id="6" name="Footer Placeholder 4"/>
          <p:cNvSpPr>
            <a:spLocks noGrp="1"/>
          </p:cNvSpPr>
          <p:nvPr>
            <p:ph type="ftr" sz="quarter" idx="11"/>
          </p:nvPr>
        </p:nvSpPr>
        <p:spPr/>
        <p:txBody>
          <a:bodyPr/>
          <a:lstStyle>
            <a:lvl1pPr>
              <a:defRPr/>
            </a:lvl1pPr>
          </a:lstStyle>
          <a:p>
            <a:pPr>
              <a:defRPr/>
            </a:pPr>
            <a:r>
              <a:rPr lang="en-US"/>
              <a:t>ZS- May 2, 2017</a:t>
            </a:r>
            <a:endParaRPr lang="ar-LB"/>
          </a:p>
        </p:txBody>
      </p:sp>
      <p:sp>
        <p:nvSpPr>
          <p:cNvPr id="7" name="Slide Number Placeholder 5"/>
          <p:cNvSpPr>
            <a:spLocks noGrp="1"/>
          </p:cNvSpPr>
          <p:nvPr>
            <p:ph type="sldNum" sz="quarter" idx="12"/>
          </p:nvPr>
        </p:nvSpPr>
        <p:spPr/>
        <p:txBody>
          <a:bodyPr/>
          <a:lstStyle>
            <a:lvl1pPr>
              <a:defRPr/>
            </a:lvl1pPr>
          </a:lstStyle>
          <a:p>
            <a:fld id="{963B3433-3864-4C12-96EC-167AA32B2470}" type="slidenum">
              <a:rPr lang="ar-LB"/>
              <a:pPr/>
              <a:t>‹#›</a:t>
            </a:fld>
            <a:endParaRPr lang="ar-L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ar-LB"/>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ZS- May 2, 2017</a:t>
            </a:r>
            <a:endParaRPr lang="ar-LB"/>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rtl="1" eaLnBrk="1" hangingPunct="1">
              <a:defRPr sz="1200">
                <a:solidFill>
                  <a:srgbClr val="898989"/>
                </a:solidFill>
              </a:defRPr>
            </a:lvl1pPr>
          </a:lstStyle>
          <a:p>
            <a:fld id="{8EF19284-3079-4982-BD7B-804CEF760414}" type="slidenum">
              <a:rPr lang="ar-LB"/>
              <a:pPr/>
              <a:t>‹#›</a:t>
            </a:fld>
            <a:endParaRPr lang="ar-LB"/>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g"/><Relationship Id="rId4" Type="http://schemas.openxmlformats.org/officeDocument/2006/relationships/image" Target="../media/image5.jpeg"/><Relationship Id="rId9" Type="http://schemas.openxmlformats.org/officeDocument/2006/relationships/image" Target="../media/image10.jpg"/></Relationships>
</file>

<file path=ppt/slides/_rels/slide24.xml.rels><?xml version="1.0" encoding="UTF-8" standalone="yes"?>
<Relationships xmlns="http://schemas.openxmlformats.org/package/2006/relationships"><Relationship Id="rId8" Type="http://schemas.openxmlformats.org/officeDocument/2006/relationships/hyperlink" Target="http://journal.georgetown.edu/author/fakihmarrouch/" TargetMode="External"/><Relationship Id="rId3" Type="http://schemas.openxmlformats.org/officeDocument/2006/relationships/hyperlink" Target="https://www.ncbi.nlm.nih.gov/pubmed/?term=Cherri%20Z%5bAuthor%5d&amp;cauthor=true&amp;cauthor_uid=27471417" TargetMode="External"/><Relationship Id="rId7" Type="http://schemas.openxmlformats.org/officeDocument/2006/relationships/hyperlink" Target="http://www.sciences-po.usj.edu.lb/pdf/The%20Syrian%20Crisis%20%20its%20Implications%20on%20Lebanon%20-%20Khalil%20Gebara.pdf" TargetMode="External"/><Relationship Id="rId2" Type="http://schemas.openxmlformats.org/officeDocument/2006/relationships/hyperlink" Target="https://www.ncbi.nlm.nih.gov/pmc/articles/PMC4948691/" TargetMode="External"/><Relationship Id="rId1" Type="http://schemas.openxmlformats.org/officeDocument/2006/relationships/slideLayout" Target="../slideLayouts/slideLayout2.xml"/><Relationship Id="rId6" Type="http://schemas.openxmlformats.org/officeDocument/2006/relationships/hyperlink" Target="https://www.wilsoncenter.org/event/humanitarian-crisis-impact-syrian-refugees-lebanon" TargetMode="External"/><Relationship Id="rId5" Type="http://schemas.openxmlformats.org/officeDocument/2006/relationships/hyperlink" Target="https://www.ncbi.nlm.nih.gov/pubmed/?term=Castro%20Delgado%20R%5bAuthor%5d&amp;cauthor=true&amp;cauthor_uid=27471417" TargetMode="External"/><Relationship Id="rId4" Type="http://schemas.openxmlformats.org/officeDocument/2006/relationships/hyperlink" Target="https://www.ncbi.nlm.nih.gov/pubmed/?term=Arcos%20Gonz&amp;#x000e1;lez P[Author]&amp;cauthor=true&amp;cauthor_uid=27471417"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ilo.org/wcmsp5/groups/public/@arabstates/@ro-beirut/documents/genericdocument/wcms_240130.pdf" TargetMode="External"/><Relationship Id="rId3" Type="http://schemas.openxmlformats.org/officeDocument/2006/relationships/hyperlink" Target="http://www.databank.com.lb/docs/The%20Economic%20Burden%20of%20Lebanese%20Hospitality%20-Blominvest-2017.pdf" TargetMode="External"/><Relationship Id="rId7" Type="http://schemas.openxmlformats.org/officeDocument/2006/relationships/hyperlink" Target="http://english.al-akhbar.com/content/economic-impact-syrian-displacement-endured-primarily-poor-lebanon" TargetMode="External"/><Relationship Id="rId2" Type="http://schemas.openxmlformats.org/officeDocument/2006/relationships/hyperlink" Target="http://civilsociety-centre.org/paper/regional-differences-conditions-syrian-refugees-lebanon" TargetMode="External"/><Relationship Id="rId1" Type="http://schemas.openxmlformats.org/officeDocument/2006/relationships/slideLayout" Target="../slideLayouts/slideLayout2.xml"/><Relationship Id="rId6" Type="http://schemas.openxmlformats.org/officeDocument/2006/relationships/hyperlink" Target="http://english.al-akhbar.com/node/23099" TargetMode="External"/><Relationship Id="rId5" Type="http://schemas.openxmlformats.org/officeDocument/2006/relationships/hyperlink" Target="http://reliefweb.int/report/lebanon/refugees-syria-lebanon-march-2015" TargetMode="External"/><Relationship Id="rId4" Type="http://schemas.openxmlformats.org/officeDocument/2006/relationships/hyperlink" Target="http://www.sciences-po.usj.edu.lb/pdf/The%20Syrian%20Crisis%20%20its%20Implications%20on%20Lebanon%20-%20Khalil%20Gebara.pdf" TargetMode="External"/><Relationship Id="rId9" Type="http://schemas.openxmlformats.org/officeDocument/2006/relationships/hyperlink" Target="http://www.al-monitor.com/pulse/business/2016/05/lebanon-syria-war-economy-repercussions-banking-sector.html#ixzz4qsTuDKQC"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reliefweb.int/report/lebanon/syrian-refugee-crisis-lebanon-state-fragility-and-social-resilience" TargetMode="External"/><Relationship Id="rId7" Type="http://schemas.openxmlformats.org/officeDocument/2006/relationships/hyperlink" Target="http://documents.worldbank.org/curated/en/925271468089385165/pdf/810980LB0box379831B00P14754500PUBLIC0.pdf" TargetMode="External"/><Relationship Id="rId2" Type="http://schemas.openxmlformats.org/officeDocument/2006/relationships/hyperlink" Target="http://www.worldbank.org/en/news/press-release/2017/04/21/new-support-for-refugees-and-host-communities-in-jordan-and-lebanon-brings-total-concessional-financing-to-us-1-billion" TargetMode="External"/><Relationship Id="rId1" Type="http://schemas.openxmlformats.org/officeDocument/2006/relationships/slideLayout" Target="../slideLayouts/slideLayout2.xml"/><Relationship Id="rId6" Type="http://schemas.openxmlformats.org/officeDocument/2006/relationships/hyperlink" Target="http://www.worldbank.org/en/news/feature/2013/09/24/lebanon-bears-the-brunt-of-the-economic-and-social-spillovers-of-the-syrian-conflict" TargetMode="External"/><Relationship Id="rId5" Type="http://schemas.openxmlformats.org/officeDocument/2006/relationships/hyperlink" Target="https://www.files.ethz.ch/isn/166941/lebanons_fragile_economy.pdf" TargetMode="External"/><Relationship Id="rId4" Type="http://schemas.openxmlformats.org/officeDocument/2006/relationships/hyperlink" Target="http://alternatives-humanitaires.org/en/2017/03/10/impacts-of-the-syrian-crisis-in-lebanon-civil-society-as-a-vector-of-solidarit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93725" y="2122763"/>
            <a:ext cx="11158538" cy="2387600"/>
          </a:xfrm>
        </p:spPr>
        <p:txBody>
          <a:bodyPr/>
          <a:lstStyle/>
          <a:p>
            <a:pPr eaLnBrk="1" hangingPunct="1"/>
            <a:r>
              <a:rPr lang="en-US" altLang="en-US" sz="4000" b="1" dirty="0" smtClean="0">
                <a:cs typeface="Times New Roman" pitchFamily="18" charset="0"/>
              </a:rPr>
              <a:t>Lebanon and Syria Displaced Crisis</a:t>
            </a:r>
            <a:br>
              <a:rPr lang="en-US" altLang="en-US" sz="4000" b="1" dirty="0" smtClean="0">
                <a:cs typeface="Times New Roman" pitchFamily="18" charset="0"/>
              </a:rPr>
            </a:br>
            <a:r>
              <a:rPr lang="en-US" altLang="en-US" sz="4000" b="1" dirty="0">
                <a:cs typeface="Times New Roman" pitchFamily="18" charset="0"/>
              </a:rPr>
              <a:t/>
            </a:r>
            <a:br>
              <a:rPr lang="en-US" altLang="en-US" sz="4000" b="1" dirty="0">
                <a:cs typeface="Times New Roman" pitchFamily="18" charset="0"/>
              </a:rPr>
            </a:br>
            <a:r>
              <a:rPr lang="en-US" altLang="en-US" sz="3400" b="1" dirty="0" smtClean="0">
                <a:cs typeface="Times New Roman" pitchFamily="18" charset="0"/>
              </a:rPr>
              <a:t>Challenges and Risks</a:t>
            </a:r>
            <a:endParaRPr lang="ar-LB" altLang="en-US" sz="3400" b="1" dirty="0" smtClean="0">
              <a:cs typeface="Arabic Typesetting" pitchFamily="66" charset="-78"/>
            </a:endParaRPr>
          </a:p>
        </p:txBody>
      </p:sp>
      <p:sp>
        <p:nvSpPr>
          <p:cNvPr id="3" name="Subtitle 2"/>
          <p:cNvSpPr>
            <a:spLocks noGrp="1"/>
          </p:cNvSpPr>
          <p:nvPr>
            <p:ph type="subTitle" idx="1"/>
          </p:nvPr>
        </p:nvSpPr>
        <p:spPr>
          <a:xfrm>
            <a:off x="782411" y="4223152"/>
            <a:ext cx="10171113" cy="2767013"/>
          </a:xfrm>
        </p:spPr>
        <p:txBody>
          <a:bodyPr rtlCol="0">
            <a:normAutofit/>
          </a:bodyPr>
          <a:lstStyle/>
          <a:p>
            <a:pPr eaLnBrk="1" fontAlgn="auto" hangingPunct="1">
              <a:spcAft>
                <a:spcPts val="0"/>
              </a:spcAft>
              <a:defRPr/>
            </a:pPr>
            <a:endParaRPr lang="ar-LB" sz="1800" b="1" dirty="0" smtClean="0"/>
          </a:p>
          <a:p>
            <a:pPr eaLnBrk="1" fontAlgn="auto" hangingPunct="1">
              <a:spcAft>
                <a:spcPts val="0"/>
              </a:spcAft>
              <a:defRPr/>
            </a:pPr>
            <a:r>
              <a:rPr lang="en-US" sz="2800" b="1" dirty="0" err="1" smtClean="0">
                <a:solidFill>
                  <a:schemeClr val="tx1"/>
                </a:solidFill>
                <a:cs typeface="Arabic Typesetting" panose="03020402040406030203" pitchFamily="66" charset="-78"/>
              </a:rPr>
              <a:t>Ziad</a:t>
            </a:r>
            <a:r>
              <a:rPr lang="en-US" sz="2800" b="1" dirty="0" smtClean="0">
                <a:solidFill>
                  <a:schemeClr val="tx1"/>
                </a:solidFill>
                <a:cs typeface="Arabic Typesetting" panose="03020402040406030203" pitchFamily="66" charset="-78"/>
              </a:rPr>
              <a:t> El </a:t>
            </a:r>
            <a:r>
              <a:rPr lang="en-US" sz="2800" b="1" dirty="0" err="1" smtClean="0">
                <a:solidFill>
                  <a:schemeClr val="tx1"/>
                </a:solidFill>
                <a:cs typeface="Arabic Typesetting" panose="03020402040406030203" pitchFamily="66" charset="-78"/>
              </a:rPr>
              <a:t>Sayegh</a:t>
            </a:r>
            <a:endParaRPr lang="en-US" sz="2800" b="1" dirty="0" smtClean="0">
              <a:solidFill>
                <a:schemeClr val="tx1"/>
              </a:solidFill>
              <a:cs typeface="Arabic Typesetting" panose="03020402040406030203" pitchFamily="66" charset="-78"/>
            </a:endParaRPr>
          </a:p>
          <a:p>
            <a:pPr eaLnBrk="1" fontAlgn="auto" hangingPunct="1">
              <a:spcAft>
                <a:spcPts val="0"/>
              </a:spcAft>
              <a:defRPr/>
            </a:pPr>
            <a:r>
              <a:rPr lang="en-US" sz="2800" b="1" dirty="0" smtClean="0">
                <a:solidFill>
                  <a:schemeClr val="tx1"/>
                </a:solidFill>
                <a:cs typeface="Arabic Typesetting" panose="03020402040406030203" pitchFamily="66" charset="-78"/>
              </a:rPr>
              <a:t>Expert in Public Policies and Refugees</a:t>
            </a:r>
          </a:p>
          <a:p>
            <a:pPr eaLnBrk="1" fontAlgn="auto" hangingPunct="1">
              <a:spcAft>
                <a:spcPts val="0"/>
              </a:spcAft>
              <a:defRPr/>
            </a:pPr>
            <a:endParaRPr lang="en-US" sz="2000" b="1" dirty="0" smtClean="0">
              <a:solidFill>
                <a:schemeClr val="tx1"/>
              </a:solidFill>
              <a:cs typeface="Arabic Typesetting" panose="03020402040406030203" pitchFamily="66" charset="-78"/>
            </a:endParaRPr>
          </a:p>
          <a:p>
            <a:pPr eaLnBrk="1" fontAlgn="auto" hangingPunct="1">
              <a:spcAft>
                <a:spcPts val="0"/>
              </a:spcAft>
              <a:defRPr/>
            </a:pPr>
            <a:r>
              <a:rPr lang="en-US" sz="2400" b="1" dirty="0" smtClean="0">
                <a:solidFill>
                  <a:schemeClr val="tx1"/>
                </a:solidFill>
                <a:cs typeface="Arabic Typesetting" panose="03020402040406030203" pitchFamily="66" charset="-78"/>
              </a:rPr>
              <a:t>1/9/2017</a:t>
            </a:r>
          </a:p>
          <a:p>
            <a:pPr eaLnBrk="1" fontAlgn="auto" hangingPunct="1">
              <a:spcBef>
                <a:spcPts val="0"/>
              </a:spcBef>
              <a:spcAft>
                <a:spcPts val="0"/>
              </a:spcAft>
              <a:defRPr/>
            </a:pPr>
            <a:endParaRPr lang="en-US" sz="3500" b="1" dirty="0" smtClean="0">
              <a:solidFill>
                <a:schemeClr val="tx1"/>
              </a:solidFill>
              <a:cs typeface="Arabic Typesetting" panose="03020402040406030203" pitchFamily="66" charset="-78"/>
            </a:endParaRPr>
          </a:p>
        </p:txBody>
      </p:sp>
      <p:sp>
        <p:nvSpPr>
          <p:cNvPr id="2" name="Rectangle 1"/>
          <p:cNvSpPr/>
          <p:nvPr/>
        </p:nvSpPr>
        <p:spPr>
          <a:xfrm>
            <a:off x="6866195" y="743282"/>
            <a:ext cx="4886068" cy="923330"/>
          </a:xfrm>
          <a:prstGeom prst="rect">
            <a:avLst/>
          </a:prstGeom>
        </p:spPr>
        <p:txBody>
          <a:bodyPr wrap="square">
            <a:spAutoFit/>
          </a:bodyPr>
          <a:lstStyle/>
          <a:p>
            <a:pPr marL="0" marR="0" algn="ctr">
              <a:spcBef>
                <a:spcPts val="0"/>
              </a:spcBef>
              <a:spcAft>
                <a:spcPts val="0"/>
              </a:spcAft>
              <a:tabLst>
                <a:tab pos="1009650" algn="l"/>
              </a:tabLst>
            </a:pPr>
            <a:r>
              <a:rPr lang="en-US" b="1" dirty="0">
                <a:latin typeface="Verdana" panose="020B0604030504040204" pitchFamily="34" charset="0"/>
                <a:ea typeface="Calibri" panose="020F0502020204030204" pitchFamily="34" charset="0"/>
              </a:rPr>
              <a:t>LARP Mission IV to Lebanon</a:t>
            </a:r>
            <a:endParaRPr lang="en-US" sz="1400" dirty="0">
              <a:ea typeface="Calibri" panose="020F0502020204030204" pitchFamily="34" charset="0"/>
            </a:endParaRPr>
          </a:p>
          <a:p>
            <a:pPr marL="0" marR="0" algn="ctr">
              <a:spcBef>
                <a:spcPts val="0"/>
              </a:spcBef>
              <a:spcAft>
                <a:spcPts val="0"/>
              </a:spcAft>
            </a:pPr>
            <a:r>
              <a:rPr lang="en-US" b="1" dirty="0">
                <a:latin typeface="Verdana" panose="020B0604030504040204" pitchFamily="34" charset="0"/>
                <a:ea typeface="Calibri" panose="020F0502020204030204" pitchFamily="34" charset="0"/>
              </a:rPr>
              <a:t>"Solidarity with Lebanon – </a:t>
            </a:r>
            <a:endParaRPr lang="en-US" b="1" dirty="0" smtClean="0">
              <a:latin typeface="Verdana" panose="020B0604030504040204" pitchFamily="34" charset="0"/>
              <a:ea typeface="Calibri" panose="020F0502020204030204" pitchFamily="34" charset="0"/>
            </a:endParaRPr>
          </a:p>
          <a:p>
            <a:pPr marL="0" marR="0" algn="ctr">
              <a:spcBef>
                <a:spcPts val="0"/>
              </a:spcBef>
              <a:spcAft>
                <a:spcPts val="0"/>
              </a:spcAft>
            </a:pPr>
            <a:r>
              <a:rPr lang="en-US" b="1" dirty="0" smtClean="0">
                <a:latin typeface="Verdana" panose="020B0604030504040204" pitchFamily="34" charset="0"/>
                <a:ea typeface="Calibri" panose="020F0502020204030204" pitchFamily="34" charset="0"/>
              </a:rPr>
              <a:t>Reform</a:t>
            </a:r>
            <a:r>
              <a:rPr lang="en-US" b="1" dirty="0">
                <a:latin typeface="Verdana" panose="020B0604030504040204" pitchFamily="34" charset="0"/>
                <a:ea typeface="Calibri" panose="020F0502020204030204" pitchFamily="34" charset="0"/>
              </a:rPr>
              <a:t>, Security &amp; Stability"</a:t>
            </a:r>
            <a:endParaRPr lang="en-US" sz="1400" dirty="0">
              <a:ea typeface="Calibri" panose="020F0502020204030204" pitchFamily="34" charset="0"/>
            </a:endParaRPr>
          </a:p>
        </p:txBody>
      </p:sp>
      <p:pic>
        <p:nvPicPr>
          <p:cNvPr id="7" name="Picture 6" descr="LAR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11" y="536125"/>
            <a:ext cx="2305563" cy="126269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cs typeface="Times New Roman" pitchFamily="18" charset="0"/>
              </a:rPr>
              <a:t>Lebanon and Syria </a:t>
            </a:r>
            <a:r>
              <a:rPr lang="en-US" altLang="en-US" sz="3600" b="1" dirty="0" smtClean="0">
                <a:cs typeface="Times New Roman" pitchFamily="18" charset="0"/>
              </a:rPr>
              <a:t>Displaced </a:t>
            </a:r>
            <a:br>
              <a:rPr lang="en-US" altLang="en-US" sz="3600" b="1" dirty="0" smtClean="0">
                <a:cs typeface="Times New Roman" pitchFamily="18" charset="0"/>
              </a:rPr>
            </a:br>
            <a:r>
              <a:rPr lang="en-US" altLang="en-US" sz="3600" b="1" dirty="0" smtClean="0">
                <a:cs typeface="Times New Roman" pitchFamily="18" charset="0"/>
              </a:rPr>
              <a:t>Exhausted Infra-Structure</a:t>
            </a:r>
            <a:endParaRPr lang="en-US" sz="3600" dirty="0"/>
          </a:p>
        </p:txBody>
      </p:sp>
      <p:sp>
        <p:nvSpPr>
          <p:cNvPr id="3" name="Content Placeholder 2"/>
          <p:cNvSpPr>
            <a:spLocks noGrp="1"/>
          </p:cNvSpPr>
          <p:nvPr>
            <p:ph idx="1"/>
          </p:nvPr>
        </p:nvSpPr>
        <p:spPr>
          <a:xfrm>
            <a:off x="609600" y="1788271"/>
            <a:ext cx="10972800" cy="4933203"/>
          </a:xfrm>
        </p:spPr>
        <p:txBody>
          <a:bodyPr/>
          <a:lstStyle/>
          <a:p>
            <a:pPr marL="0" indent="0" algn="ctr">
              <a:buNone/>
            </a:pPr>
            <a:r>
              <a:rPr lang="en-US" sz="2800" b="1" dirty="0" smtClean="0"/>
              <a:t>The impact on Education</a:t>
            </a:r>
          </a:p>
          <a:p>
            <a:pPr marL="0" indent="0">
              <a:buNone/>
            </a:pPr>
            <a:r>
              <a:rPr lang="en-US" sz="2800" b="1" dirty="0" smtClean="0"/>
              <a:t>2- Education Sector</a:t>
            </a:r>
            <a:r>
              <a:rPr lang="en-US" sz="2800" dirty="0" smtClean="0"/>
              <a:t>: is facing many challenges due to the increase in the Syria displaced in public schools:</a:t>
            </a:r>
          </a:p>
          <a:p>
            <a:r>
              <a:rPr lang="en-US" sz="2800" dirty="0" smtClean="0"/>
              <a:t>Unorganized classes supervised by NGOs</a:t>
            </a:r>
          </a:p>
          <a:p>
            <a:r>
              <a:rPr lang="en-US" sz="2800" dirty="0" smtClean="0"/>
              <a:t>Incapacity of displaced to afford school tuition &amp; transportation fees</a:t>
            </a:r>
          </a:p>
          <a:p>
            <a:r>
              <a:rPr lang="en-US" sz="2800" dirty="0" smtClean="0"/>
              <a:t>No available places in schools</a:t>
            </a:r>
          </a:p>
          <a:p>
            <a:r>
              <a:rPr lang="en-US" sz="2800" dirty="0" smtClean="0"/>
              <a:t>Social, educational, &amp; language differences and differences in curricula</a:t>
            </a:r>
          </a:p>
        </p:txBody>
      </p:sp>
      <p:sp>
        <p:nvSpPr>
          <p:cNvPr id="5" name="Slide Number Placeholder 4"/>
          <p:cNvSpPr>
            <a:spLocks noGrp="1"/>
          </p:cNvSpPr>
          <p:nvPr>
            <p:ph type="sldNum" sz="quarter" idx="12"/>
          </p:nvPr>
        </p:nvSpPr>
        <p:spPr/>
        <p:txBody>
          <a:bodyPr/>
          <a:lstStyle/>
          <a:p>
            <a:fld id="{46730535-6DA5-431E-AB5D-8B2B07E25A1C}" type="slidenum">
              <a:rPr lang="ar-LB" smtClean="0"/>
              <a:pPr/>
              <a:t>10</a:t>
            </a:fld>
            <a:endParaRPr lang="ar-LB"/>
          </a:p>
        </p:txBody>
      </p:sp>
      <p:sp>
        <p:nvSpPr>
          <p:cNvPr id="7"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2512068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cs typeface="Times New Roman" pitchFamily="18" charset="0"/>
              </a:rPr>
              <a:t>Lebanon and Syria </a:t>
            </a:r>
            <a:r>
              <a:rPr lang="en-US" altLang="en-US" sz="3600" b="1" dirty="0" smtClean="0">
                <a:cs typeface="Times New Roman" pitchFamily="18" charset="0"/>
              </a:rPr>
              <a:t>Displaced </a:t>
            </a:r>
            <a:br>
              <a:rPr lang="en-US" altLang="en-US" sz="3600" b="1" dirty="0" smtClean="0">
                <a:cs typeface="Times New Roman" pitchFamily="18" charset="0"/>
              </a:rPr>
            </a:br>
            <a:r>
              <a:rPr lang="en-US" altLang="en-US" sz="3600" b="1" dirty="0" smtClean="0">
                <a:cs typeface="Times New Roman" pitchFamily="18" charset="0"/>
              </a:rPr>
              <a:t>Exhausted Infra-Structure</a:t>
            </a:r>
            <a:endParaRPr lang="en-US" sz="3600" dirty="0"/>
          </a:p>
        </p:txBody>
      </p:sp>
      <p:sp>
        <p:nvSpPr>
          <p:cNvPr id="3" name="Content Placeholder 2"/>
          <p:cNvSpPr>
            <a:spLocks noGrp="1"/>
          </p:cNvSpPr>
          <p:nvPr>
            <p:ph idx="1"/>
          </p:nvPr>
        </p:nvSpPr>
        <p:spPr>
          <a:xfrm>
            <a:off x="609600" y="1788271"/>
            <a:ext cx="10972800" cy="3538471"/>
          </a:xfrm>
        </p:spPr>
        <p:txBody>
          <a:bodyPr/>
          <a:lstStyle/>
          <a:p>
            <a:pPr marL="0" indent="0" algn="ctr">
              <a:buNone/>
            </a:pPr>
            <a:r>
              <a:rPr lang="en-US" sz="2800" b="1" dirty="0"/>
              <a:t>T</a:t>
            </a:r>
            <a:r>
              <a:rPr lang="en-US" sz="2800" b="1" dirty="0" smtClean="0"/>
              <a:t>he Infra-Structure</a:t>
            </a:r>
          </a:p>
          <a:p>
            <a:pPr marL="0" indent="0">
              <a:buNone/>
            </a:pPr>
            <a:r>
              <a:rPr lang="en-US" sz="2800" dirty="0" smtClean="0"/>
              <a:t>The infra-structure was already in a flabby state before the Syrian crisis due to overpopulation in some regions, as well as weak maintenance and rehabilitation; it is also technically and administratively </a:t>
            </a:r>
            <a:r>
              <a:rPr lang="en-US" sz="2800" dirty="0" err="1" smtClean="0"/>
              <a:t>unprepatedand</a:t>
            </a:r>
            <a:r>
              <a:rPr lang="en-US" sz="2800" dirty="0" smtClean="0"/>
              <a:t> does not have the financial capacities to answer to the needs and demands of Syria displaced and support their numbers</a:t>
            </a:r>
          </a:p>
        </p:txBody>
      </p:sp>
      <p:sp>
        <p:nvSpPr>
          <p:cNvPr id="5" name="Slide Number Placeholder 4"/>
          <p:cNvSpPr>
            <a:spLocks noGrp="1"/>
          </p:cNvSpPr>
          <p:nvPr>
            <p:ph type="sldNum" sz="quarter" idx="12"/>
          </p:nvPr>
        </p:nvSpPr>
        <p:spPr/>
        <p:txBody>
          <a:bodyPr/>
          <a:lstStyle/>
          <a:p>
            <a:fld id="{46730535-6DA5-431E-AB5D-8B2B07E25A1C}" type="slidenum">
              <a:rPr lang="ar-LB" smtClean="0"/>
              <a:pPr/>
              <a:t>11</a:t>
            </a:fld>
            <a:endParaRPr lang="ar-LB"/>
          </a:p>
        </p:txBody>
      </p:sp>
      <p:sp>
        <p:nvSpPr>
          <p:cNvPr id="6"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3350529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cs typeface="Times New Roman" pitchFamily="18" charset="0"/>
              </a:rPr>
              <a:t>Lebanon and Syria </a:t>
            </a:r>
            <a:r>
              <a:rPr lang="en-US" altLang="en-US" sz="3600" b="1" dirty="0" smtClean="0">
                <a:cs typeface="Times New Roman" pitchFamily="18" charset="0"/>
              </a:rPr>
              <a:t>Displaced </a:t>
            </a:r>
            <a:br>
              <a:rPr lang="en-US" altLang="en-US" sz="3600" b="1" dirty="0" smtClean="0">
                <a:cs typeface="Times New Roman" pitchFamily="18" charset="0"/>
              </a:rPr>
            </a:br>
            <a:r>
              <a:rPr lang="en-US" altLang="en-US" sz="3600" b="1" dirty="0" smtClean="0">
                <a:cs typeface="Times New Roman" pitchFamily="18" charset="0"/>
              </a:rPr>
              <a:t>Exhausted Infra-Structure</a:t>
            </a:r>
            <a:endParaRPr lang="en-US" sz="3600" dirty="0"/>
          </a:p>
        </p:txBody>
      </p:sp>
      <p:sp>
        <p:nvSpPr>
          <p:cNvPr id="3" name="Content Placeholder 2"/>
          <p:cNvSpPr>
            <a:spLocks noGrp="1"/>
          </p:cNvSpPr>
          <p:nvPr>
            <p:ph idx="1"/>
          </p:nvPr>
        </p:nvSpPr>
        <p:spPr>
          <a:xfrm>
            <a:off x="609600" y="1950061"/>
            <a:ext cx="10972800" cy="2174128"/>
          </a:xfrm>
        </p:spPr>
        <p:txBody>
          <a:bodyPr/>
          <a:lstStyle/>
          <a:p>
            <a:pPr marL="0" indent="0" algn="ctr">
              <a:buNone/>
            </a:pPr>
            <a:r>
              <a:rPr lang="en-US" sz="2800" b="1" dirty="0" smtClean="0"/>
              <a:t>The impact on the Infra-Structure</a:t>
            </a:r>
          </a:p>
          <a:p>
            <a:pPr marL="0" indent="0">
              <a:buNone/>
            </a:pPr>
            <a:r>
              <a:rPr lang="en-US" sz="2800" b="1" dirty="0" smtClean="0"/>
              <a:t>1- Water and Sanitation Sector</a:t>
            </a:r>
            <a:r>
              <a:rPr lang="en-US" sz="2800" dirty="0" smtClean="0"/>
              <a:t>: Overflow of Syria displaced is causing an increase in demand on water supply as well as sanitation services</a:t>
            </a:r>
          </a:p>
        </p:txBody>
      </p:sp>
      <p:sp>
        <p:nvSpPr>
          <p:cNvPr id="5" name="Slide Number Placeholder 4"/>
          <p:cNvSpPr>
            <a:spLocks noGrp="1"/>
          </p:cNvSpPr>
          <p:nvPr>
            <p:ph type="sldNum" sz="quarter" idx="12"/>
          </p:nvPr>
        </p:nvSpPr>
        <p:spPr/>
        <p:txBody>
          <a:bodyPr/>
          <a:lstStyle/>
          <a:p>
            <a:fld id="{46730535-6DA5-431E-AB5D-8B2B07E25A1C}" type="slidenum">
              <a:rPr lang="ar-LB" smtClean="0"/>
              <a:pPr/>
              <a:t>12</a:t>
            </a:fld>
            <a:endParaRPr lang="ar-LB"/>
          </a:p>
        </p:txBody>
      </p:sp>
      <p:sp>
        <p:nvSpPr>
          <p:cNvPr id="6" name="Rectangle 5"/>
          <p:cNvSpPr/>
          <p:nvPr/>
        </p:nvSpPr>
        <p:spPr>
          <a:xfrm>
            <a:off x="1589313" y="3869788"/>
            <a:ext cx="8810172" cy="923330"/>
          </a:xfrm>
          <a:prstGeom prst="rect">
            <a:avLst/>
          </a:prstGeom>
          <a:noFill/>
          <a:ln w="38100"/>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spcBef>
                <a:spcPts val="1200"/>
              </a:spcBef>
              <a:spcAft>
                <a:spcPts val="1200"/>
              </a:spcAft>
              <a:buFont typeface="Arial" panose="020B0604020202020204" pitchFamily="34" charset="0"/>
              <a:buChar char="•"/>
            </a:pPr>
            <a:endParaRPr lang="en-US" sz="800" dirty="0" smtClean="0"/>
          </a:p>
          <a:p>
            <a:pPr marL="342900" indent="-342900">
              <a:spcBef>
                <a:spcPts val="0"/>
              </a:spcBef>
              <a:spcAft>
                <a:spcPts val="0"/>
              </a:spcAft>
              <a:buFont typeface="Arial" panose="020B0604020202020204" pitchFamily="34" charset="0"/>
              <a:buChar char="•"/>
            </a:pPr>
            <a:r>
              <a:rPr lang="en-US" sz="2400" dirty="0" smtClean="0"/>
              <a:t>The demand of Syria displaced increased the total demand by 7%</a:t>
            </a:r>
          </a:p>
          <a:p>
            <a:pPr>
              <a:spcBef>
                <a:spcPts val="0"/>
              </a:spcBef>
              <a:spcAft>
                <a:spcPts val="0"/>
              </a:spcAft>
            </a:pPr>
            <a:endParaRPr lang="en-US" sz="1100" dirty="0"/>
          </a:p>
        </p:txBody>
      </p:sp>
      <p:sp>
        <p:nvSpPr>
          <p:cNvPr id="7"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3515240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pPr algn="l"/>
            <a:r>
              <a:rPr lang="en-US" altLang="en-US" sz="3600" b="1" dirty="0">
                <a:cs typeface="Times New Roman" pitchFamily="18" charset="0"/>
              </a:rPr>
              <a:t>Lebanon and Syria </a:t>
            </a:r>
            <a:r>
              <a:rPr lang="en-US" altLang="en-US" sz="3600" b="1" dirty="0" smtClean="0">
                <a:cs typeface="Times New Roman" pitchFamily="18" charset="0"/>
              </a:rPr>
              <a:t>Displaced </a:t>
            </a:r>
            <a:br>
              <a:rPr lang="en-US" altLang="en-US" sz="3600" b="1" dirty="0" smtClean="0">
                <a:cs typeface="Times New Roman" pitchFamily="18" charset="0"/>
              </a:rPr>
            </a:br>
            <a:r>
              <a:rPr lang="en-US" altLang="en-US" sz="3600" b="1" dirty="0" smtClean="0">
                <a:cs typeface="Times New Roman" pitchFamily="18" charset="0"/>
              </a:rPr>
              <a:t>Exhausted Infra-Structure</a:t>
            </a:r>
            <a:endParaRPr lang="en-US" sz="3600" dirty="0"/>
          </a:p>
        </p:txBody>
      </p:sp>
      <p:sp>
        <p:nvSpPr>
          <p:cNvPr id="5" name="Slide Number Placeholder 4"/>
          <p:cNvSpPr>
            <a:spLocks noGrp="1"/>
          </p:cNvSpPr>
          <p:nvPr>
            <p:ph type="sldNum" sz="quarter" idx="12"/>
          </p:nvPr>
        </p:nvSpPr>
        <p:spPr/>
        <p:txBody>
          <a:bodyPr/>
          <a:lstStyle/>
          <a:p>
            <a:fld id="{46730535-6DA5-431E-AB5D-8B2B07E25A1C}" type="slidenum">
              <a:rPr lang="ar-LB" smtClean="0"/>
              <a:pPr/>
              <a:t>13</a:t>
            </a:fld>
            <a:endParaRPr lang="ar-LB"/>
          </a:p>
        </p:txBody>
      </p:sp>
      <p:sp>
        <p:nvSpPr>
          <p:cNvPr id="6" name="Rectangle 5"/>
          <p:cNvSpPr/>
          <p:nvPr/>
        </p:nvSpPr>
        <p:spPr>
          <a:xfrm>
            <a:off x="1596571" y="4611683"/>
            <a:ext cx="8563429" cy="1354217"/>
          </a:xfrm>
          <a:prstGeom prst="rect">
            <a:avLst/>
          </a:prstGeom>
          <a:noFill/>
          <a:ln w="38100"/>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spcBef>
                <a:spcPts val="600"/>
              </a:spcBef>
              <a:spcAft>
                <a:spcPts val="600"/>
              </a:spcAft>
              <a:buFont typeface="Arial" panose="020B0604020202020204" pitchFamily="34" charset="0"/>
              <a:buChar char="•"/>
            </a:pPr>
            <a:r>
              <a:rPr lang="en-US" sz="2400" dirty="0" smtClean="0"/>
              <a:t>Solid wastes produced annually by Syria displaced = 15.7% of wastes produced by Lebanese population</a:t>
            </a:r>
          </a:p>
          <a:p>
            <a:pPr marL="342900" indent="-342900">
              <a:spcBef>
                <a:spcPts val="600"/>
              </a:spcBef>
              <a:spcAft>
                <a:spcPts val="600"/>
              </a:spcAft>
              <a:buFont typeface="Arial" panose="020B0604020202020204" pitchFamily="34" charset="0"/>
              <a:buChar char="•"/>
            </a:pPr>
            <a:r>
              <a:rPr lang="en-US" sz="2400" dirty="0" smtClean="0"/>
              <a:t>Municipalities expenditure increased by 40% </a:t>
            </a:r>
            <a:endParaRPr lang="en-US" sz="2400" dirty="0"/>
          </a:p>
        </p:txBody>
      </p:sp>
      <p:sp>
        <p:nvSpPr>
          <p:cNvPr id="7" name="Content Placeholder 2"/>
          <p:cNvSpPr txBox="1">
            <a:spLocks/>
          </p:cNvSpPr>
          <p:nvPr/>
        </p:nvSpPr>
        <p:spPr bwMode="auto">
          <a:xfrm>
            <a:off x="762000" y="1780366"/>
            <a:ext cx="10972800" cy="2174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t>The impact on the </a:t>
            </a:r>
            <a:r>
              <a:rPr lang="en-US" sz="2800" b="1" dirty="0" smtClean="0"/>
              <a:t>Infra-Structure</a:t>
            </a:r>
          </a:p>
          <a:p>
            <a:pPr marL="0" indent="0">
              <a:buFont typeface="Arial" pitchFamily="34" charset="0"/>
              <a:buNone/>
            </a:pPr>
            <a:r>
              <a:rPr lang="en-US" sz="2800" b="1" dirty="0" smtClean="0"/>
              <a:t>2- Solid Wastes</a:t>
            </a:r>
            <a:r>
              <a:rPr lang="en-US" sz="2800" dirty="0" smtClean="0"/>
              <a:t>: Quantities of solid wastes produced increased causing pressure on the infra-structure for solid waste management; it is also increasing municipalities expenditures and polluting water resources and ground water</a:t>
            </a:r>
          </a:p>
        </p:txBody>
      </p:sp>
      <p:sp>
        <p:nvSpPr>
          <p:cNvPr id="8"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1030498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cs typeface="Times New Roman" pitchFamily="18" charset="0"/>
              </a:rPr>
              <a:t>Lebanon and Syria </a:t>
            </a:r>
            <a:r>
              <a:rPr lang="en-US" altLang="en-US" sz="3600" b="1" dirty="0" smtClean="0">
                <a:cs typeface="Times New Roman" pitchFamily="18" charset="0"/>
              </a:rPr>
              <a:t>Displaced </a:t>
            </a:r>
            <a:br>
              <a:rPr lang="en-US" altLang="en-US" sz="3600" b="1" dirty="0" smtClean="0">
                <a:cs typeface="Times New Roman" pitchFamily="18" charset="0"/>
              </a:rPr>
            </a:br>
            <a:r>
              <a:rPr lang="en-US" altLang="en-US" sz="3600" b="1" dirty="0" smtClean="0">
                <a:cs typeface="Times New Roman" pitchFamily="18" charset="0"/>
              </a:rPr>
              <a:t>Exhausted Infra-Structure</a:t>
            </a:r>
            <a:endParaRPr lang="en-US" sz="3600" dirty="0"/>
          </a:p>
        </p:txBody>
      </p:sp>
      <p:sp>
        <p:nvSpPr>
          <p:cNvPr id="5" name="Slide Number Placeholder 4"/>
          <p:cNvSpPr>
            <a:spLocks noGrp="1"/>
          </p:cNvSpPr>
          <p:nvPr>
            <p:ph type="sldNum" sz="quarter" idx="12"/>
          </p:nvPr>
        </p:nvSpPr>
        <p:spPr/>
        <p:txBody>
          <a:bodyPr/>
          <a:lstStyle/>
          <a:p>
            <a:fld id="{46730535-6DA5-431E-AB5D-8B2B07E25A1C}" type="slidenum">
              <a:rPr lang="ar-LB" smtClean="0"/>
              <a:pPr/>
              <a:t>14</a:t>
            </a:fld>
            <a:endParaRPr lang="ar-LB"/>
          </a:p>
        </p:txBody>
      </p:sp>
      <p:sp>
        <p:nvSpPr>
          <p:cNvPr id="6" name="Rectangle 5"/>
          <p:cNvSpPr/>
          <p:nvPr/>
        </p:nvSpPr>
        <p:spPr>
          <a:xfrm>
            <a:off x="1814285" y="4324424"/>
            <a:ext cx="8563429" cy="830997"/>
          </a:xfrm>
          <a:prstGeom prst="rect">
            <a:avLst/>
          </a:prstGeom>
          <a:noFill/>
          <a:ln w="38100"/>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spcBef>
                <a:spcPts val="600"/>
              </a:spcBef>
              <a:spcAft>
                <a:spcPts val="600"/>
              </a:spcAft>
              <a:buFont typeface="Arial" panose="020B0604020202020204" pitchFamily="34" charset="0"/>
              <a:buChar char="•"/>
            </a:pPr>
            <a:r>
              <a:rPr lang="en-US" sz="2400" dirty="0" smtClean="0"/>
              <a:t>Syria displaced increased the pressure on electricity consumption and increased the demand by 20%</a:t>
            </a:r>
            <a:endParaRPr lang="en-US" sz="2400" dirty="0"/>
          </a:p>
        </p:txBody>
      </p:sp>
      <p:sp>
        <p:nvSpPr>
          <p:cNvPr id="7" name="Content Placeholder 2"/>
          <p:cNvSpPr txBox="1">
            <a:spLocks/>
          </p:cNvSpPr>
          <p:nvPr/>
        </p:nvSpPr>
        <p:spPr bwMode="auto">
          <a:xfrm>
            <a:off x="762000" y="1780366"/>
            <a:ext cx="10972800" cy="2174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t>The impact on the </a:t>
            </a:r>
            <a:r>
              <a:rPr lang="en-US" sz="2800" b="1" dirty="0" smtClean="0"/>
              <a:t>Infra-Structure</a:t>
            </a:r>
          </a:p>
          <a:p>
            <a:pPr marL="0" indent="0">
              <a:buFont typeface="Arial" pitchFamily="34" charset="0"/>
              <a:buNone/>
            </a:pPr>
            <a:r>
              <a:rPr lang="en-US" sz="2800" b="1" dirty="0" smtClean="0"/>
              <a:t>3- Electricity</a:t>
            </a:r>
            <a:r>
              <a:rPr lang="en-US" sz="2800" dirty="0" smtClean="0"/>
              <a:t>: The current production capacity of electricity is continuously deteriorating due to the flabby plants &amp; technical losses of EDL as well as the insufficient production capacity of the Turkish steamboats.</a:t>
            </a:r>
          </a:p>
        </p:txBody>
      </p:sp>
      <p:sp>
        <p:nvSpPr>
          <p:cNvPr id="8"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1054204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cs typeface="Times New Roman" pitchFamily="18" charset="0"/>
              </a:rPr>
              <a:t>Lebanon and Syria </a:t>
            </a:r>
            <a:r>
              <a:rPr lang="en-US" altLang="en-US" sz="3600" b="1" dirty="0" smtClean="0">
                <a:cs typeface="Times New Roman" pitchFamily="18" charset="0"/>
              </a:rPr>
              <a:t>Displaced </a:t>
            </a:r>
            <a:br>
              <a:rPr lang="en-US" altLang="en-US" sz="3600" b="1" dirty="0" smtClean="0">
                <a:cs typeface="Times New Roman" pitchFamily="18" charset="0"/>
              </a:rPr>
            </a:br>
            <a:r>
              <a:rPr lang="en-US" altLang="en-US" sz="3600" b="1" dirty="0" smtClean="0">
                <a:cs typeface="Times New Roman" pitchFamily="18" charset="0"/>
              </a:rPr>
              <a:t>Exhausted Infra-Structure</a:t>
            </a:r>
            <a:endParaRPr lang="en-US" sz="3600" dirty="0"/>
          </a:p>
        </p:txBody>
      </p:sp>
      <p:sp>
        <p:nvSpPr>
          <p:cNvPr id="5" name="Slide Number Placeholder 4"/>
          <p:cNvSpPr>
            <a:spLocks noGrp="1"/>
          </p:cNvSpPr>
          <p:nvPr>
            <p:ph type="sldNum" sz="quarter" idx="12"/>
          </p:nvPr>
        </p:nvSpPr>
        <p:spPr/>
        <p:txBody>
          <a:bodyPr/>
          <a:lstStyle/>
          <a:p>
            <a:fld id="{46730535-6DA5-431E-AB5D-8B2B07E25A1C}" type="slidenum">
              <a:rPr lang="ar-LB" smtClean="0"/>
              <a:pPr/>
              <a:t>15</a:t>
            </a:fld>
            <a:endParaRPr lang="ar-LB"/>
          </a:p>
        </p:txBody>
      </p:sp>
      <p:sp>
        <p:nvSpPr>
          <p:cNvPr id="6" name="Rectangle 5"/>
          <p:cNvSpPr/>
          <p:nvPr/>
        </p:nvSpPr>
        <p:spPr>
          <a:xfrm>
            <a:off x="1465943" y="3403995"/>
            <a:ext cx="8563429" cy="1723549"/>
          </a:xfrm>
          <a:prstGeom prst="rect">
            <a:avLst/>
          </a:prstGeom>
          <a:noFill/>
          <a:ln w="38100"/>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spcBef>
                <a:spcPts val="600"/>
              </a:spcBef>
              <a:spcAft>
                <a:spcPts val="600"/>
              </a:spcAft>
              <a:buFont typeface="Arial" panose="020B0604020202020204" pitchFamily="34" charset="0"/>
              <a:buChar char="•"/>
            </a:pPr>
            <a:r>
              <a:rPr lang="en-US" sz="2400" dirty="0" smtClean="0"/>
              <a:t>The sector witnessed an increase between 15% to 50% in road traffic according to the regions</a:t>
            </a:r>
          </a:p>
          <a:p>
            <a:pPr marL="342900" indent="-342900">
              <a:spcBef>
                <a:spcPts val="600"/>
              </a:spcBef>
              <a:spcAft>
                <a:spcPts val="600"/>
              </a:spcAft>
              <a:buFont typeface="Arial" panose="020B0604020202020204" pitchFamily="34" charset="0"/>
              <a:buChar char="•"/>
            </a:pPr>
            <a:r>
              <a:rPr lang="en-US" sz="2400" dirty="0" smtClean="0"/>
              <a:t>Significant decrease in transport trucks transit services by &gt; 65% due to the economic slowdown</a:t>
            </a:r>
            <a:endParaRPr lang="en-US" sz="2400" dirty="0"/>
          </a:p>
        </p:txBody>
      </p:sp>
      <p:sp>
        <p:nvSpPr>
          <p:cNvPr id="7" name="Content Placeholder 2"/>
          <p:cNvSpPr txBox="1">
            <a:spLocks/>
          </p:cNvSpPr>
          <p:nvPr/>
        </p:nvSpPr>
        <p:spPr bwMode="auto">
          <a:xfrm>
            <a:off x="762000" y="1780366"/>
            <a:ext cx="10972800" cy="2174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t>The impact on the </a:t>
            </a:r>
            <a:r>
              <a:rPr lang="en-US" sz="2800" b="1" dirty="0" smtClean="0"/>
              <a:t>Infra-Structure</a:t>
            </a:r>
          </a:p>
          <a:p>
            <a:pPr marL="0" indent="0">
              <a:buFont typeface="Arial" pitchFamily="34" charset="0"/>
              <a:buNone/>
            </a:pPr>
            <a:r>
              <a:rPr lang="en-US" sz="2800" b="1" dirty="0" smtClean="0"/>
              <a:t>4- Road Transportation Sector</a:t>
            </a:r>
            <a:endParaRPr lang="en-US" sz="2800" dirty="0" smtClean="0"/>
          </a:p>
        </p:txBody>
      </p:sp>
      <p:sp>
        <p:nvSpPr>
          <p:cNvPr id="8"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2052328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38"/>
            <a:ext cx="10972800" cy="1143000"/>
          </a:xfrm>
        </p:spPr>
        <p:txBody>
          <a:bodyPr/>
          <a:lstStyle/>
          <a:p>
            <a:pPr algn="l"/>
            <a:r>
              <a:rPr lang="en-US" altLang="en-US" sz="3600" b="1" dirty="0">
                <a:cs typeface="Times New Roman" pitchFamily="18" charset="0"/>
              </a:rPr>
              <a:t>Lebanon and Syria </a:t>
            </a:r>
            <a:r>
              <a:rPr lang="en-US" altLang="en-US" sz="3600" b="1" dirty="0" smtClean="0">
                <a:cs typeface="Times New Roman" pitchFamily="18" charset="0"/>
              </a:rPr>
              <a:t>Displaced </a:t>
            </a:r>
            <a:endParaRPr lang="en-US" sz="3600" dirty="0"/>
          </a:p>
        </p:txBody>
      </p:sp>
      <p:sp>
        <p:nvSpPr>
          <p:cNvPr id="5" name="Slide Number Placeholder 4"/>
          <p:cNvSpPr>
            <a:spLocks noGrp="1"/>
          </p:cNvSpPr>
          <p:nvPr>
            <p:ph type="sldNum" sz="quarter" idx="12"/>
          </p:nvPr>
        </p:nvSpPr>
        <p:spPr/>
        <p:txBody>
          <a:bodyPr/>
          <a:lstStyle/>
          <a:p>
            <a:fld id="{46730535-6DA5-431E-AB5D-8B2B07E25A1C}" type="slidenum">
              <a:rPr lang="ar-LB" smtClean="0"/>
              <a:pPr/>
              <a:t>16</a:t>
            </a:fld>
            <a:endParaRPr lang="ar-LB"/>
          </a:p>
        </p:txBody>
      </p:sp>
      <p:sp>
        <p:nvSpPr>
          <p:cNvPr id="7" name="Content Placeholder 2"/>
          <p:cNvSpPr txBox="1">
            <a:spLocks/>
          </p:cNvSpPr>
          <p:nvPr/>
        </p:nvSpPr>
        <p:spPr bwMode="auto">
          <a:xfrm>
            <a:off x="747486" y="1287010"/>
            <a:ext cx="10972800" cy="2174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t>The impact on the </a:t>
            </a:r>
            <a:r>
              <a:rPr lang="en-US" sz="2800" b="1" dirty="0" smtClean="0"/>
              <a:t>Job Market</a:t>
            </a:r>
          </a:p>
          <a:p>
            <a:pPr marL="0" indent="0">
              <a:buFont typeface="Arial" pitchFamily="34" charset="0"/>
              <a:buNone/>
            </a:pPr>
            <a:r>
              <a:rPr lang="en-US" sz="2700" dirty="0" smtClean="0"/>
              <a:t>The Lebanese economy suffers from structural problems which hinders it from creating sufficient job opportunities and from answering local employment needs. </a:t>
            </a:r>
          </a:p>
          <a:p>
            <a:pPr marL="0" indent="0">
              <a:buFont typeface="Arial" pitchFamily="34" charset="0"/>
              <a:buNone/>
            </a:pPr>
            <a:r>
              <a:rPr lang="en-US" sz="2700" dirty="0" smtClean="0"/>
              <a:t>The overflow of Syria displaced lead to negative and deep repercussions in the job market:</a:t>
            </a:r>
          </a:p>
          <a:p>
            <a:pPr marL="0" indent="0">
              <a:buFont typeface="Arial" pitchFamily="34" charset="0"/>
              <a:buNone/>
            </a:pPr>
            <a:endParaRPr lang="en-US" sz="1400" b="1" dirty="0" smtClean="0"/>
          </a:p>
          <a:p>
            <a:pPr marL="0" indent="0">
              <a:buFont typeface="Arial" pitchFamily="34" charset="0"/>
              <a:buNone/>
            </a:pPr>
            <a:r>
              <a:rPr lang="en-US" sz="2700" b="1" dirty="0" smtClean="0"/>
              <a:t>1- Increase in the unemployment rate</a:t>
            </a:r>
            <a:r>
              <a:rPr lang="en-US" sz="2700" dirty="0" smtClean="0"/>
              <a:t>: Working Syria displaced particularly affected young people, women, skilled workers and university degree holders</a:t>
            </a:r>
          </a:p>
        </p:txBody>
      </p:sp>
      <p:sp>
        <p:nvSpPr>
          <p:cNvPr id="8" name="Rectangle 7"/>
          <p:cNvSpPr/>
          <p:nvPr/>
        </p:nvSpPr>
        <p:spPr>
          <a:xfrm>
            <a:off x="2162629" y="5582676"/>
            <a:ext cx="8563429" cy="769441"/>
          </a:xfrm>
          <a:prstGeom prst="rect">
            <a:avLst/>
          </a:prstGeom>
          <a:noFill/>
          <a:ln w="38100"/>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spcBef>
                <a:spcPts val="600"/>
              </a:spcBef>
              <a:spcAft>
                <a:spcPts val="600"/>
              </a:spcAft>
              <a:buFont typeface="Arial" panose="020B0604020202020204" pitchFamily="34" charset="0"/>
              <a:buChar char="•"/>
            </a:pPr>
            <a:r>
              <a:rPr lang="en-US" sz="2200" dirty="0" smtClean="0"/>
              <a:t>Unemployment increased from 11% to 12% according to World Bank – to 29% according to ESCWA (from 220.000 to 324.000 persons)</a:t>
            </a:r>
            <a:endParaRPr lang="en-US" sz="2200" dirty="0"/>
          </a:p>
        </p:txBody>
      </p:sp>
      <p:sp>
        <p:nvSpPr>
          <p:cNvPr id="6" name="Footer Placeholder 3"/>
          <p:cNvSpPr>
            <a:spLocks noGrp="1"/>
          </p:cNvSpPr>
          <p:nvPr>
            <p:ph type="ftr" sz="quarter" idx="11"/>
          </p:nvPr>
        </p:nvSpPr>
        <p:spPr>
          <a:xfrm>
            <a:off x="9550400" y="6347951"/>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1382925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38"/>
            <a:ext cx="10972800" cy="1143000"/>
          </a:xfrm>
        </p:spPr>
        <p:txBody>
          <a:bodyPr/>
          <a:lstStyle/>
          <a:p>
            <a:pPr algn="l"/>
            <a:r>
              <a:rPr lang="en-US" altLang="en-US" sz="3600" b="1" dirty="0">
                <a:cs typeface="Times New Roman" pitchFamily="18" charset="0"/>
              </a:rPr>
              <a:t>Lebanon and Syria </a:t>
            </a:r>
            <a:r>
              <a:rPr lang="en-US" altLang="en-US" sz="3600" b="1" dirty="0" smtClean="0">
                <a:cs typeface="Times New Roman" pitchFamily="18" charset="0"/>
              </a:rPr>
              <a:t>Displaced </a:t>
            </a:r>
            <a:endParaRPr lang="en-US" sz="3600" dirty="0"/>
          </a:p>
        </p:txBody>
      </p:sp>
      <p:sp>
        <p:nvSpPr>
          <p:cNvPr id="5" name="Slide Number Placeholder 4"/>
          <p:cNvSpPr>
            <a:spLocks noGrp="1"/>
          </p:cNvSpPr>
          <p:nvPr>
            <p:ph type="sldNum" sz="quarter" idx="12"/>
          </p:nvPr>
        </p:nvSpPr>
        <p:spPr/>
        <p:txBody>
          <a:bodyPr/>
          <a:lstStyle/>
          <a:p>
            <a:fld id="{46730535-6DA5-431E-AB5D-8B2B07E25A1C}" type="slidenum">
              <a:rPr lang="ar-LB" smtClean="0"/>
              <a:pPr/>
              <a:t>17</a:t>
            </a:fld>
            <a:endParaRPr lang="ar-LB"/>
          </a:p>
        </p:txBody>
      </p:sp>
      <p:sp>
        <p:nvSpPr>
          <p:cNvPr id="7" name="Content Placeholder 2"/>
          <p:cNvSpPr txBox="1">
            <a:spLocks/>
          </p:cNvSpPr>
          <p:nvPr/>
        </p:nvSpPr>
        <p:spPr bwMode="auto">
          <a:xfrm>
            <a:off x="762000" y="1227025"/>
            <a:ext cx="10972800" cy="2174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t>The impact on the </a:t>
            </a:r>
            <a:r>
              <a:rPr lang="en-US" sz="2800" b="1" dirty="0" smtClean="0"/>
              <a:t>Job Market</a:t>
            </a:r>
          </a:p>
          <a:p>
            <a:pPr marL="0" indent="0">
              <a:buFont typeface="Arial" pitchFamily="34" charset="0"/>
              <a:buNone/>
            </a:pPr>
            <a:r>
              <a:rPr lang="en-US" sz="2800" b="1" dirty="0" smtClean="0"/>
              <a:t>2- Expansion of an unorganized labor</a:t>
            </a:r>
            <a:r>
              <a:rPr lang="en-US" sz="2800" dirty="0" smtClean="0"/>
              <a:t>: Unorganized Lebanese labor constitute &gt; half of the labor. It is unskilled &amp; concentrated on construction, agriculture &amp; industrial sector.</a:t>
            </a:r>
          </a:p>
        </p:txBody>
      </p:sp>
      <p:sp>
        <p:nvSpPr>
          <p:cNvPr id="8" name="Rectangle 7"/>
          <p:cNvSpPr/>
          <p:nvPr/>
        </p:nvSpPr>
        <p:spPr>
          <a:xfrm>
            <a:off x="1814285" y="3401153"/>
            <a:ext cx="8563429" cy="769441"/>
          </a:xfrm>
          <a:prstGeom prst="rect">
            <a:avLst/>
          </a:prstGeom>
          <a:noFill/>
          <a:ln w="38100"/>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spcBef>
                <a:spcPts val="600"/>
              </a:spcBef>
              <a:spcAft>
                <a:spcPts val="600"/>
              </a:spcAft>
              <a:buFont typeface="Arial" panose="020B0604020202020204" pitchFamily="34" charset="0"/>
              <a:buChar char="•"/>
            </a:pPr>
            <a:r>
              <a:rPr lang="en-US" sz="2200" dirty="0" smtClean="0"/>
              <a:t>The flow of Syria displaced expanded the unorganized scope due to the work of 92% of displaced in low-skilled domains</a:t>
            </a:r>
            <a:endParaRPr lang="en-US" sz="2200" dirty="0"/>
          </a:p>
        </p:txBody>
      </p:sp>
      <p:sp>
        <p:nvSpPr>
          <p:cNvPr id="6" name="Content Placeholder 2"/>
          <p:cNvSpPr txBox="1">
            <a:spLocks/>
          </p:cNvSpPr>
          <p:nvPr/>
        </p:nvSpPr>
        <p:spPr bwMode="auto">
          <a:xfrm>
            <a:off x="762000" y="4409448"/>
            <a:ext cx="10972800" cy="1515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3- Reducing the Salaries</a:t>
            </a:r>
            <a:r>
              <a:rPr lang="en-US" sz="2800" dirty="0" smtClean="0"/>
              <a:t>: This mainly affects the middle class, which increases social and living problems as well as tension between the displaced and the Lebanese in poor areas.</a:t>
            </a:r>
          </a:p>
        </p:txBody>
      </p:sp>
      <p:sp>
        <p:nvSpPr>
          <p:cNvPr id="9" name="Rectangle 8"/>
          <p:cNvSpPr/>
          <p:nvPr/>
        </p:nvSpPr>
        <p:spPr>
          <a:xfrm>
            <a:off x="1814284" y="5870988"/>
            <a:ext cx="8563429" cy="769441"/>
          </a:xfrm>
          <a:prstGeom prst="rect">
            <a:avLst/>
          </a:prstGeom>
          <a:noFill/>
          <a:ln w="38100"/>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spcBef>
                <a:spcPts val="600"/>
              </a:spcBef>
              <a:spcAft>
                <a:spcPts val="600"/>
              </a:spcAft>
              <a:buFont typeface="Arial" panose="020B0604020202020204" pitchFamily="34" charset="0"/>
              <a:buChar char="•"/>
            </a:pPr>
            <a:r>
              <a:rPr lang="en-US" sz="2200" dirty="0" smtClean="0"/>
              <a:t>The average monthly income of a displaced is 40% less than the minimum wage in Lebanon </a:t>
            </a:r>
            <a:endParaRPr lang="en-US" sz="2200" dirty="0"/>
          </a:p>
        </p:txBody>
      </p:sp>
      <p:sp>
        <p:nvSpPr>
          <p:cNvPr id="10" name="Footer Placeholder 3"/>
          <p:cNvSpPr>
            <a:spLocks noGrp="1"/>
          </p:cNvSpPr>
          <p:nvPr>
            <p:ph type="ftr" sz="quarter" idx="11"/>
          </p:nvPr>
        </p:nvSpPr>
        <p:spPr>
          <a:xfrm>
            <a:off x="10101941" y="6231839"/>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3692039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38"/>
            <a:ext cx="10972800" cy="1143000"/>
          </a:xfrm>
        </p:spPr>
        <p:txBody>
          <a:bodyPr/>
          <a:lstStyle/>
          <a:p>
            <a:pPr algn="l"/>
            <a:r>
              <a:rPr lang="en-US" altLang="en-US" sz="3600" b="1" dirty="0">
                <a:cs typeface="Times New Roman" pitchFamily="18" charset="0"/>
              </a:rPr>
              <a:t>Lebanon and Syria </a:t>
            </a:r>
            <a:r>
              <a:rPr lang="en-US" altLang="en-US" sz="3600" b="1" dirty="0" smtClean="0">
                <a:cs typeface="Times New Roman" pitchFamily="18" charset="0"/>
              </a:rPr>
              <a:t>Displaced </a:t>
            </a:r>
            <a:endParaRPr lang="en-US" sz="3600" dirty="0"/>
          </a:p>
        </p:txBody>
      </p:sp>
      <p:sp>
        <p:nvSpPr>
          <p:cNvPr id="5" name="Slide Number Placeholder 4"/>
          <p:cNvSpPr>
            <a:spLocks noGrp="1"/>
          </p:cNvSpPr>
          <p:nvPr>
            <p:ph type="sldNum" sz="quarter" idx="12"/>
          </p:nvPr>
        </p:nvSpPr>
        <p:spPr/>
        <p:txBody>
          <a:bodyPr/>
          <a:lstStyle/>
          <a:p>
            <a:fld id="{46730535-6DA5-431E-AB5D-8B2B07E25A1C}" type="slidenum">
              <a:rPr lang="ar-LB" smtClean="0"/>
              <a:pPr/>
              <a:t>18</a:t>
            </a:fld>
            <a:endParaRPr lang="ar-LB"/>
          </a:p>
        </p:txBody>
      </p:sp>
      <p:sp>
        <p:nvSpPr>
          <p:cNvPr id="7" name="Content Placeholder 2"/>
          <p:cNvSpPr txBox="1">
            <a:spLocks/>
          </p:cNvSpPr>
          <p:nvPr/>
        </p:nvSpPr>
        <p:spPr bwMode="auto">
          <a:xfrm>
            <a:off x="762000" y="1227025"/>
            <a:ext cx="10972800" cy="2174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t>The impact on the </a:t>
            </a:r>
            <a:r>
              <a:rPr lang="en-US" sz="2800" b="1" dirty="0" smtClean="0"/>
              <a:t>Job Market</a:t>
            </a:r>
          </a:p>
          <a:p>
            <a:pPr marL="0" indent="0">
              <a:buFont typeface="Arial" pitchFamily="34" charset="0"/>
              <a:buNone/>
            </a:pPr>
            <a:r>
              <a:rPr lang="en-US" sz="2400" b="1" dirty="0" smtClean="0"/>
              <a:t>4- Illegal and unfair competition on job opportunities</a:t>
            </a:r>
            <a:r>
              <a:rPr lang="en-US" sz="2400" dirty="0" smtClean="0"/>
              <a:t>: Job opportunities decline and unemployment increases.</a:t>
            </a:r>
          </a:p>
          <a:p>
            <a:pPr>
              <a:spcBef>
                <a:spcPts val="1200"/>
              </a:spcBef>
            </a:pPr>
            <a:r>
              <a:rPr lang="en-US" sz="2400" dirty="0" smtClean="0"/>
              <a:t>Syria displaced accept to work in return for salaries lower than the salaries of Lebanese workers and without health and social insurance, for longer hours, and without registering in the National Social Security Fund.</a:t>
            </a:r>
          </a:p>
          <a:p>
            <a:pPr>
              <a:spcBef>
                <a:spcPts val="1200"/>
              </a:spcBef>
            </a:pPr>
            <a:r>
              <a:rPr lang="en-US" sz="2400" dirty="0" smtClean="0"/>
              <a:t>Before the crisis, Syrian workers used to work in seasonal agriculture, construction, &amp; local services. However, they are now present in all economic sectors (as tourism &amp; trade) and in all professions (handicraft, pharmacy, engineering, medicine, taxi drivers, …)</a:t>
            </a:r>
          </a:p>
          <a:p>
            <a:pPr>
              <a:spcBef>
                <a:spcPts val="1200"/>
              </a:spcBef>
            </a:pPr>
            <a:r>
              <a:rPr lang="en-US" sz="2400" dirty="0" smtClean="0"/>
              <a:t>Syrian displaced began competing in trade by establishing SMEs (commercial shops, restaurants)</a:t>
            </a:r>
          </a:p>
          <a:p>
            <a:pPr marL="0" indent="0">
              <a:buFont typeface="Arial" pitchFamily="34" charset="0"/>
              <a:buNone/>
            </a:pPr>
            <a:endParaRPr lang="en-US" sz="2400" dirty="0" smtClean="0"/>
          </a:p>
        </p:txBody>
      </p:sp>
      <p:sp>
        <p:nvSpPr>
          <p:cNvPr id="6"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4089627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38"/>
            <a:ext cx="10972800" cy="1143000"/>
          </a:xfrm>
        </p:spPr>
        <p:txBody>
          <a:bodyPr/>
          <a:lstStyle/>
          <a:p>
            <a:pPr algn="l"/>
            <a:r>
              <a:rPr lang="en-US" altLang="en-US" sz="3600" b="1" dirty="0">
                <a:cs typeface="Times New Roman" pitchFamily="18" charset="0"/>
              </a:rPr>
              <a:t>Lebanon and Syria </a:t>
            </a:r>
            <a:r>
              <a:rPr lang="en-US" altLang="en-US" sz="3600" b="1" dirty="0" smtClean="0">
                <a:cs typeface="Times New Roman" pitchFamily="18" charset="0"/>
              </a:rPr>
              <a:t>Displaced </a:t>
            </a:r>
            <a:endParaRPr lang="en-US" sz="3600" dirty="0"/>
          </a:p>
        </p:txBody>
      </p:sp>
      <p:sp>
        <p:nvSpPr>
          <p:cNvPr id="5" name="Slide Number Placeholder 4"/>
          <p:cNvSpPr>
            <a:spLocks noGrp="1"/>
          </p:cNvSpPr>
          <p:nvPr>
            <p:ph type="sldNum" sz="quarter" idx="12"/>
          </p:nvPr>
        </p:nvSpPr>
        <p:spPr/>
        <p:txBody>
          <a:bodyPr/>
          <a:lstStyle/>
          <a:p>
            <a:fld id="{46730535-6DA5-431E-AB5D-8B2B07E25A1C}" type="slidenum">
              <a:rPr lang="ar-LB" smtClean="0"/>
              <a:pPr/>
              <a:t>19</a:t>
            </a:fld>
            <a:endParaRPr lang="ar-LB"/>
          </a:p>
        </p:txBody>
      </p:sp>
      <p:sp>
        <p:nvSpPr>
          <p:cNvPr id="7" name="Content Placeholder 2"/>
          <p:cNvSpPr txBox="1">
            <a:spLocks/>
          </p:cNvSpPr>
          <p:nvPr/>
        </p:nvSpPr>
        <p:spPr bwMode="auto">
          <a:xfrm>
            <a:off x="747486" y="1316038"/>
            <a:ext cx="10972800" cy="2174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t>The impact on </a:t>
            </a:r>
            <a:r>
              <a:rPr lang="en-US" sz="2800" b="1" dirty="0" smtClean="0"/>
              <a:t>Poverty </a:t>
            </a:r>
          </a:p>
          <a:p>
            <a:pPr algn="just">
              <a:spcBef>
                <a:spcPts val="1800"/>
              </a:spcBef>
            </a:pPr>
            <a:r>
              <a:rPr lang="en-US" sz="2800" dirty="0" smtClean="0"/>
              <a:t>The poverty crisis spread due to the spread of Syria displaced in the poorest &amp; most deprived areas in Lebanon </a:t>
            </a:r>
            <a:r>
              <a:rPr lang="en-US" sz="2200" dirty="0" smtClean="0"/>
              <a:t>(64% of the displaced are distributed between </a:t>
            </a:r>
            <a:r>
              <a:rPr lang="en-US" sz="2200" dirty="0" err="1" smtClean="0"/>
              <a:t>Bekaa</a:t>
            </a:r>
            <a:r>
              <a:rPr lang="en-US" sz="2200" dirty="0" smtClean="0"/>
              <a:t> and the North)</a:t>
            </a:r>
          </a:p>
          <a:p>
            <a:pPr algn="just">
              <a:spcBef>
                <a:spcPts val="1800"/>
              </a:spcBef>
            </a:pPr>
            <a:r>
              <a:rPr lang="en-US" sz="2800" dirty="0" smtClean="0"/>
              <a:t>Displaced are sharing scarce resources with the Lebanese who are already living under the line of poverty</a:t>
            </a:r>
          </a:p>
          <a:p>
            <a:pPr algn="just">
              <a:spcBef>
                <a:spcPts val="1800"/>
              </a:spcBef>
            </a:pPr>
            <a:r>
              <a:rPr lang="en-US" sz="2800" dirty="0" smtClean="0"/>
              <a:t>Food inflation, Consumer Goods Inflation &amp; Rent Inflation</a:t>
            </a:r>
          </a:p>
          <a:p>
            <a:pPr algn="just">
              <a:spcBef>
                <a:spcPts val="1800"/>
              </a:spcBef>
            </a:pPr>
            <a:r>
              <a:rPr lang="en-US" sz="2800" dirty="0" smtClean="0"/>
              <a:t>Increase in unemployment and decrease in income in poor areas</a:t>
            </a:r>
          </a:p>
        </p:txBody>
      </p:sp>
      <p:sp>
        <p:nvSpPr>
          <p:cNvPr id="6"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3146183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smtClean="0">
                <a:cs typeface="Times New Roman" pitchFamily="18" charset="0"/>
              </a:rPr>
              <a:t>Lebanon and Syria Displaced</a:t>
            </a:r>
            <a:endParaRPr lang="en-US" sz="3600" dirty="0"/>
          </a:p>
        </p:txBody>
      </p:sp>
      <p:sp>
        <p:nvSpPr>
          <p:cNvPr id="3" name="Content Placeholder 2"/>
          <p:cNvSpPr>
            <a:spLocks noGrp="1"/>
          </p:cNvSpPr>
          <p:nvPr>
            <p:ph idx="1"/>
          </p:nvPr>
        </p:nvSpPr>
        <p:spPr>
          <a:xfrm>
            <a:off x="1045028" y="2282587"/>
            <a:ext cx="10972800" cy="4525963"/>
          </a:xfrm>
        </p:spPr>
        <p:txBody>
          <a:bodyPr/>
          <a:lstStyle/>
          <a:p>
            <a:r>
              <a:rPr lang="en-US" altLang="en-US" sz="3000" b="1" dirty="0" smtClean="0">
                <a:cs typeface="Times New Roman" pitchFamily="18" charset="0"/>
              </a:rPr>
              <a:t>Lebanon </a:t>
            </a:r>
            <a:r>
              <a:rPr lang="en-US" altLang="en-US" sz="3000" b="1" dirty="0">
                <a:cs typeface="Times New Roman" pitchFamily="18" charset="0"/>
              </a:rPr>
              <a:t>and Syria </a:t>
            </a:r>
            <a:r>
              <a:rPr lang="en-US" altLang="en-US" sz="3000" b="1" dirty="0" smtClean="0">
                <a:cs typeface="Times New Roman" pitchFamily="18" charset="0"/>
              </a:rPr>
              <a:t>Displaced: Background</a:t>
            </a:r>
          </a:p>
          <a:p>
            <a:r>
              <a:rPr lang="en-US" altLang="en-US" sz="3000" b="1" dirty="0">
                <a:cs typeface="Times New Roman" pitchFamily="18" charset="0"/>
              </a:rPr>
              <a:t>Lebanon and Syria </a:t>
            </a:r>
            <a:r>
              <a:rPr lang="en-US" altLang="en-US" sz="3000" b="1" dirty="0" smtClean="0">
                <a:cs typeface="Times New Roman" pitchFamily="18" charset="0"/>
              </a:rPr>
              <a:t>Displaced: Challenges / Risks</a:t>
            </a:r>
          </a:p>
          <a:p>
            <a:r>
              <a:rPr lang="en-US" altLang="en-US" sz="3000" b="1" dirty="0">
                <a:cs typeface="Times New Roman" pitchFamily="18" charset="0"/>
              </a:rPr>
              <a:t>Lebanon and Syria </a:t>
            </a:r>
            <a:r>
              <a:rPr lang="en-US" altLang="en-US" sz="3000" b="1" dirty="0" smtClean="0">
                <a:cs typeface="Times New Roman" pitchFamily="18" charset="0"/>
              </a:rPr>
              <a:t>Displaced: Exhausted Infra-Structure</a:t>
            </a:r>
          </a:p>
          <a:p>
            <a:r>
              <a:rPr lang="en-US" sz="3000" b="1" dirty="0" smtClean="0">
                <a:cs typeface="Times New Roman" pitchFamily="18" charset="0"/>
              </a:rPr>
              <a:t>International Community support to Lebanon in facts</a:t>
            </a:r>
          </a:p>
          <a:p>
            <a:r>
              <a:rPr lang="en-US" sz="3000" b="1" dirty="0" smtClean="0">
                <a:cs typeface="Times New Roman" pitchFamily="18" charset="0"/>
              </a:rPr>
              <a:t>Conclusion / Key Interrogations</a:t>
            </a:r>
          </a:p>
        </p:txBody>
      </p:sp>
      <p:sp>
        <p:nvSpPr>
          <p:cNvPr id="4"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46730535-6DA5-431E-AB5D-8B2B07E25A1C}" type="slidenum">
              <a:rPr lang="ar-LB" smtClean="0"/>
              <a:pPr/>
              <a:t>2</a:t>
            </a:fld>
            <a:endParaRPr lang="ar-LB"/>
          </a:p>
        </p:txBody>
      </p:sp>
      <p:sp>
        <p:nvSpPr>
          <p:cNvPr id="6" name="Rectangle 5"/>
          <p:cNvSpPr/>
          <p:nvPr/>
        </p:nvSpPr>
        <p:spPr>
          <a:xfrm>
            <a:off x="609600" y="1417638"/>
            <a:ext cx="1712520" cy="646331"/>
          </a:xfrm>
          <a:prstGeom prst="rect">
            <a:avLst/>
          </a:prstGeom>
        </p:spPr>
        <p:txBody>
          <a:bodyPr wrap="none">
            <a:spAutoFit/>
          </a:bodyPr>
          <a:lstStyle/>
          <a:p>
            <a:r>
              <a:rPr lang="en-US" sz="3600" b="1" dirty="0"/>
              <a:t>Content</a:t>
            </a:r>
          </a:p>
        </p:txBody>
      </p:sp>
    </p:spTree>
    <p:extLst>
      <p:ext uri="{BB962C8B-B14F-4D97-AF65-F5344CB8AC3E}">
        <p14:creationId xmlns:p14="http://schemas.microsoft.com/office/powerpoint/2010/main" val="2090391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cs typeface="Times New Roman" pitchFamily="18" charset="0"/>
              </a:rPr>
              <a:t>International Community support to </a:t>
            </a:r>
            <a:r>
              <a:rPr lang="en-US" sz="3600" b="1" dirty="0" smtClean="0">
                <a:cs typeface="Times New Roman" pitchFamily="18" charset="0"/>
              </a:rPr>
              <a:t>Lebanon (Facts)</a:t>
            </a:r>
            <a:endParaRPr lang="en-US" sz="3600" dirty="0"/>
          </a:p>
        </p:txBody>
      </p:sp>
      <p:sp>
        <p:nvSpPr>
          <p:cNvPr id="3" name="Content Placeholder 2"/>
          <p:cNvSpPr>
            <a:spLocks noGrp="1"/>
          </p:cNvSpPr>
          <p:nvPr>
            <p:ph idx="1"/>
          </p:nvPr>
        </p:nvSpPr>
        <p:spPr>
          <a:xfrm>
            <a:off x="889820" y="2698956"/>
            <a:ext cx="4567083" cy="1710812"/>
          </a:xfrm>
          <a:ln w="28575">
            <a:solidFill>
              <a:srgbClr val="002060"/>
            </a:solidFill>
          </a:ln>
        </p:spPr>
        <p:txBody>
          <a:bodyPr/>
          <a:lstStyle/>
          <a:p>
            <a:pPr marL="0" indent="0" algn="ctr">
              <a:buNone/>
            </a:pPr>
            <a:r>
              <a:rPr lang="en-US" sz="2800" dirty="0" smtClean="0"/>
              <a:t>Funds committed </a:t>
            </a:r>
            <a:r>
              <a:rPr lang="en-US" sz="2800" b="1" dirty="0" smtClean="0"/>
              <a:t>in</a:t>
            </a:r>
            <a:r>
              <a:rPr lang="en-US" sz="2800" dirty="0" smtClean="0"/>
              <a:t> </a:t>
            </a:r>
            <a:r>
              <a:rPr lang="en-US" sz="2800" b="1" dirty="0" smtClean="0"/>
              <a:t>2017</a:t>
            </a:r>
            <a:r>
              <a:rPr lang="en-US" sz="2800" dirty="0" smtClean="0"/>
              <a:t> </a:t>
            </a:r>
          </a:p>
          <a:p>
            <a:pPr marL="0" indent="0" algn="ctr">
              <a:buNone/>
            </a:pPr>
            <a:r>
              <a:rPr lang="en-US" sz="2800" dirty="0" smtClean="0"/>
              <a:t>by donors (as of 30/6/2017) </a:t>
            </a:r>
          </a:p>
          <a:p>
            <a:pPr marL="0" indent="0" algn="ctr">
              <a:buNone/>
            </a:pPr>
            <a:r>
              <a:rPr lang="en-US" sz="2800" b="1" dirty="0" smtClean="0"/>
              <a:t>1.190.833.068 $</a:t>
            </a:r>
            <a:endParaRPr lang="en-US" sz="2800" b="1" dirty="0"/>
          </a:p>
        </p:txBody>
      </p:sp>
      <p:sp>
        <p:nvSpPr>
          <p:cNvPr id="5" name="Slide Number Placeholder 4"/>
          <p:cNvSpPr>
            <a:spLocks noGrp="1"/>
          </p:cNvSpPr>
          <p:nvPr>
            <p:ph type="sldNum" sz="quarter" idx="12"/>
          </p:nvPr>
        </p:nvSpPr>
        <p:spPr/>
        <p:txBody>
          <a:bodyPr/>
          <a:lstStyle/>
          <a:p>
            <a:fld id="{46730535-6DA5-431E-AB5D-8B2B07E25A1C}" type="slidenum">
              <a:rPr lang="ar-LB" smtClean="0"/>
              <a:pPr/>
              <a:t>20</a:t>
            </a:fld>
            <a:endParaRPr lang="ar-LB"/>
          </a:p>
        </p:txBody>
      </p:sp>
      <p:graphicFrame>
        <p:nvGraphicFramePr>
          <p:cNvPr id="17" name="Chart 16"/>
          <p:cNvGraphicFramePr/>
          <p:nvPr>
            <p:extLst>
              <p:ext uri="{D42A27DB-BD31-4B8C-83A1-F6EECF244321}">
                <p14:modId xmlns:p14="http://schemas.microsoft.com/office/powerpoint/2010/main" val="2491817425"/>
              </p:ext>
            </p:extLst>
          </p:nvPr>
        </p:nvGraphicFramePr>
        <p:xfrm>
          <a:off x="4660490" y="1417638"/>
          <a:ext cx="7531510" cy="4708525"/>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1814282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268880460"/>
              </p:ext>
            </p:extLst>
          </p:nvPr>
        </p:nvGraphicFramePr>
        <p:xfrm>
          <a:off x="1966451" y="1242456"/>
          <a:ext cx="5717458" cy="5151120"/>
        </p:xfrm>
        <a:graphic>
          <a:graphicData uri="http://schemas.openxmlformats.org/drawingml/2006/table">
            <a:tbl>
              <a:tblPr firstRow="1" bandRow="1">
                <a:tableStyleId>{5C22544A-7EE6-4342-B048-85BDC9FD1C3A}</a:tableStyleId>
              </a:tblPr>
              <a:tblGrid>
                <a:gridCol w="2858729"/>
                <a:gridCol w="2858729"/>
              </a:tblGrid>
              <a:tr h="370840">
                <a:tc>
                  <a:txBody>
                    <a:bodyPr/>
                    <a:lstStyle/>
                    <a:p>
                      <a:pPr algn="ctr"/>
                      <a:r>
                        <a:rPr lang="en-US" sz="2000" dirty="0" smtClean="0"/>
                        <a:t>Sector</a:t>
                      </a:r>
                      <a:endParaRPr lang="en-US" sz="2000" dirty="0"/>
                    </a:p>
                  </a:txBody>
                  <a:tcPr/>
                </a:tc>
                <a:tc>
                  <a:txBody>
                    <a:bodyPr/>
                    <a:lstStyle/>
                    <a:p>
                      <a:pPr algn="ctr"/>
                      <a:r>
                        <a:rPr lang="en-US" sz="2000" dirty="0" smtClean="0"/>
                        <a:t>% of Funds</a:t>
                      </a:r>
                      <a:endParaRPr lang="en-US" sz="2000" dirty="0"/>
                    </a:p>
                  </a:txBody>
                  <a:tcPr/>
                </a:tc>
              </a:tr>
              <a:tr h="370840">
                <a:tc>
                  <a:txBody>
                    <a:bodyPr/>
                    <a:lstStyle/>
                    <a:p>
                      <a:r>
                        <a:rPr lang="en-US" sz="2000" dirty="0" smtClean="0"/>
                        <a:t>Basic Assistance</a:t>
                      </a:r>
                      <a:endParaRPr lang="en-US" sz="2000" dirty="0"/>
                    </a:p>
                  </a:txBody>
                  <a:tcPr/>
                </a:tc>
                <a:tc>
                  <a:txBody>
                    <a:bodyPr/>
                    <a:lstStyle/>
                    <a:p>
                      <a:r>
                        <a:rPr lang="en-US" sz="2000" dirty="0" smtClean="0"/>
                        <a:t>26%</a:t>
                      </a:r>
                      <a:endParaRPr lang="en-US" sz="2000" dirty="0"/>
                    </a:p>
                  </a:txBody>
                  <a:tcPr/>
                </a:tc>
              </a:tr>
              <a:tr h="370840">
                <a:tc>
                  <a:txBody>
                    <a:bodyPr/>
                    <a:lstStyle/>
                    <a:p>
                      <a:r>
                        <a:rPr lang="en-US" sz="2000" dirty="0" smtClean="0"/>
                        <a:t>Child Protection</a:t>
                      </a:r>
                      <a:endParaRPr lang="en-US" sz="2000" dirty="0"/>
                    </a:p>
                  </a:txBody>
                  <a:tcPr/>
                </a:tc>
                <a:tc>
                  <a:txBody>
                    <a:bodyPr/>
                    <a:lstStyle/>
                    <a:p>
                      <a:r>
                        <a:rPr lang="en-US" sz="2000" dirty="0" smtClean="0"/>
                        <a:t>1%</a:t>
                      </a:r>
                      <a:endParaRPr lang="en-US" sz="2000" dirty="0"/>
                    </a:p>
                  </a:txBody>
                  <a:tcPr/>
                </a:tc>
              </a:tr>
              <a:tr h="370840">
                <a:tc>
                  <a:txBody>
                    <a:bodyPr/>
                    <a:lstStyle/>
                    <a:p>
                      <a:r>
                        <a:rPr lang="en-US" sz="2000" dirty="0" smtClean="0"/>
                        <a:t>Education</a:t>
                      </a:r>
                      <a:endParaRPr lang="en-US" sz="2000" dirty="0"/>
                    </a:p>
                  </a:txBody>
                  <a:tcPr/>
                </a:tc>
                <a:tc>
                  <a:txBody>
                    <a:bodyPr/>
                    <a:lstStyle/>
                    <a:p>
                      <a:r>
                        <a:rPr lang="en-US" sz="2000" dirty="0" smtClean="0"/>
                        <a:t>13%</a:t>
                      </a:r>
                      <a:endParaRPr lang="en-US" sz="2000" dirty="0"/>
                    </a:p>
                  </a:txBody>
                  <a:tcPr/>
                </a:tc>
              </a:tr>
              <a:tr h="370840">
                <a:tc>
                  <a:txBody>
                    <a:bodyPr/>
                    <a:lstStyle/>
                    <a:p>
                      <a:r>
                        <a:rPr lang="en-US" sz="2000" dirty="0" smtClean="0"/>
                        <a:t>Energy</a:t>
                      </a:r>
                      <a:endParaRPr lang="en-US" sz="2000" dirty="0"/>
                    </a:p>
                  </a:txBody>
                  <a:tcPr/>
                </a:tc>
                <a:tc>
                  <a:txBody>
                    <a:bodyPr/>
                    <a:lstStyle/>
                    <a:p>
                      <a:r>
                        <a:rPr lang="en-US" sz="2000" dirty="0" smtClean="0"/>
                        <a:t>3%</a:t>
                      </a:r>
                      <a:endParaRPr lang="en-US" sz="2000" dirty="0"/>
                    </a:p>
                  </a:txBody>
                  <a:tcPr/>
                </a:tc>
              </a:tr>
              <a:tr h="370840">
                <a:tc>
                  <a:txBody>
                    <a:bodyPr/>
                    <a:lstStyle/>
                    <a:p>
                      <a:r>
                        <a:rPr lang="en-US" sz="2000" dirty="0" smtClean="0"/>
                        <a:t>Food Security</a:t>
                      </a:r>
                      <a:endParaRPr lang="en-US" sz="2000" dirty="0"/>
                    </a:p>
                  </a:txBody>
                  <a:tcPr/>
                </a:tc>
                <a:tc>
                  <a:txBody>
                    <a:bodyPr/>
                    <a:lstStyle/>
                    <a:p>
                      <a:r>
                        <a:rPr lang="en-US" sz="2000" dirty="0" smtClean="0"/>
                        <a:t>18%</a:t>
                      </a:r>
                      <a:endParaRPr lang="en-US" sz="2000" dirty="0"/>
                    </a:p>
                  </a:txBody>
                  <a:tcPr/>
                </a:tc>
              </a:tr>
              <a:tr h="370840">
                <a:tc>
                  <a:txBody>
                    <a:bodyPr/>
                    <a:lstStyle/>
                    <a:p>
                      <a:r>
                        <a:rPr lang="en-US" sz="2000" dirty="0" smtClean="0"/>
                        <a:t>Health</a:t>
                      </a:r>
                      <a:endParaRPr lang="en-US" sz="2000" dirty="0"/>
                    </a:p>
                  </a:txBody>
                  <a:tcPr/>
                </a:tc>
                <a:tc>
                  <a:txBody>
                    <a:bodyPr/>
                    <a:lstStyle/>
                    <a:p>
                      <a:r>
                        <a:rPr lang="en-US" sz="2000" dirty="0" smtClean="0"/>
                        <a:t>11%</a:t>
                      </a:r>
                      <a:endParaRPr lang="en-US" sz="2000" dirty="0"/>
                    </a:p>
                  </a:txBody>
                  <a:tcPr/>
                </a:tc>
              </a:tr>
              <a:tr h="370840">
                <a:tc>
                  <a:txBody>
                    <a:bodyPr/>
                    <a:lstStyle/>
                    <a:p>
                      <a:r>
                        <a:rPr lang="en-US" sz="2000" dirty="0" smtClean="0"/>
                        <a:t>Livelihood</a:t>
                      </a:r>
                      <a:endParaRPr lang="en-US" sz="2000" dirty="0"/>
                    </a:p>
                  </a:txBody>
                  <a:tcPr/>
                </a:tc>
                <a:tc>
                  <a:txBody>
                    <a:bodyPr/>
                    <a:lstStyle/>
                    <a:p>
                      <a:r>
                        <a:rPr lang="en-US" sz="2000" dirty="0" smtClean="0"/>
                        <a:t>7%</a:t>
                      </a:r>
                      <a:endParaRPr lang="en-US" sz="2000" dirty="0"/>
                    </a:p>
                  </a:txBody>
                  <a:tcPr/>
                </a:tc>
              </a:tr>
              <a:tr h="370840">
                <a:tc>
                  <a:txBody>
                    <a:bodyPr/>
                    <a:lstStyle/>
                    <a:p>
                      <a:r>
                        <a:rPr lang="en-US" sz="2000" dirty="0" smtClean="0"/>
                        <a:t>Protection</a:t>
                      </a:r>
                    </a:p>
                  </a:txBody>
                  <a:tcPr/>
                </a:tc>
                <a:tc>
                  <a:txBody>
                    <a:bodyPr/>
                    <a:lstStyle/>
                    <a:p>
                      <a:r>
                        <a:rPr lang="en-US" sz="2000" dirty="0" smtClean="0"/>
                        <a:t>3%</a:t>
                      </a:r>
                      <a:endParaRPr lang="en-US" sz="2000" dirty="0"/>
                    </a:p>
                  </a:txBody>
                  <a:tcPr/>
                </a:tc>
              </a:tr>
              <a:tr h="370840">
                <a:tc>
                  <a:txBody>
                    <a:bodyPr/>
                    <a:lstStyle/>
                    <a:p>
                      <a:r>
                        <a:rPr lang="en-US" sz="2000" dirty="0" smtClean="0"/>
                        <a:t>SGBV</a:t>
                      </a:r>
                    </a:p>
                  </a:txBody>
                  <a:tcPr/>
                </a:tc>
                <a:tc>
                  <a:txBody>
                    <a:bodyPr/>
                    <a:lstStyle/>
                    <a:p>
                      <a:r>
                        <a:rPr lang="en-US" sz="2000" dirty="0" smtClean="0"/>
                        <a:t>1%</a:t>
                      </a:r>
                      <a:endParaRPr lang="en-US" sz="2000" dirty="0"/>
                    </a:p>
                  </a:txBody>
                  <a:tcPr/>
                </a:tc>
              </a:tr>
              <a:tr h="370840">
                <a:tc>
                  <a:txBody>
                    <a:bodyPr/>
                    <a:lstStyle/>
                    <a:p>
                      <a:r>
                        <a:rPr lang="en-US" sz="2000" dirty="0" smtClean="0"/>
                        <a:t>Shelter</a:t>
                      </a:r>
                    </a:p>
                  </a:txBody>
                  <a:tcPr/>
                </a:tc>
                <a:tc>
                  <a:txBody>
                    <a:bodyPr/>
                    <a:lstStyle/>
                    <a:p>
                      <a:r>
                        <a:rPr lang="en-US" sz="2000" dirty="0" smtClean="0"/>
                        <a:t>4%</a:t>
                      </a:r>
                      <a:endParaRPr lang="en-US" sz="2000" dirty="0"/>
                    </a:p>
                  </a:txBody>
                  <a:tcPr/>
                </a:tc>
              </a:tr>
              <a:tr h="370840">
                <a:tc>
                  <a:txBody>
                    <a:bodyPr/>
                    <a:lstStyle/>
                    <a:p>
                      <a:r>
                        <a:rPr lang="en-US" sz="2000" dirty="0" smtClean="0"/>
                        <a:t>Social Stability</a:t>
                      </a:r>
                    </a:p>
                  </a:txBody>
                  <a:tcPr/>
                </a:tc>
                <a:tc>
                  <a:txBody>
                    <a:bodyPr/>
                    <a:lstStyle/>
                    <a:p>
                      <a:r>
                        <a:rPr lang="en-US" sz="2000" dirty="0" smtClean="0"/>
                        <a:t>4%</a:t>
                      </a:r>
                      <a:endParaRPr lang="en-US" sz="2000" dirty="0"/>
                    </a:p>
                  </a:txBody>
                  <a:tcPr/>
                </a:tc>
              </a:tr>
              <a:tr h="370840">
                <a:tc>
                  <a:txBody>
                    <a:bodyPr/>
                    <a:lstStyle/>
                    <a:p>
                      <a:r>
                        <a:rPr lang="en-US" sz="2000" dirty="0" smtClean="0"/>
                        <a:t>Water</a:t>
                      </a:r>
                    </a:p>
                  </a:txBody>
                  <a:tcPr/>
                </a:tc>
                <a:tc>
                  <a:txBody>
                    <a:bodyPr/>
                    <a:lstStyle/>
                    <a:p>
                      <a:r>
                        <a:rPr lang="en-US" sz="2000" dirty="0" smtClean="0"/>
                        <a:t>10%</a:t>
                      </a:r>
                      <a:endParaRPr lang="en-US" sz="2000" dirty="0"/>
                    </a:p>
                  </a:txBody>
                  <a:tcPr/>
                </a:tc>
              </a:tr>
            </a:tbl>
          </a:graphicData>
        </a:graphic>
      </p:graphicFrame>
      <p:sp>
        <p:nvSpPr>
          <p:cNvPr id="5" name="Slide Number Placeholder 4"/>
          <p:cNvSpPr>
            <a:spLocks noGrp="1"/>
          </p:cNvSpPr>
          <p:nvPr>
            <p:ph type="sldNum" sz="quarter" idx="12"/>
          </p:nvPr>
        </p:nvSpPr>
        <p:spPr/>
        <p:txBody>
          <a:bodyPr/>
          <a:lstStyle/>
          <a:p>
            <a:fld id="{46730535-6DA5-431E-AB5D-8B2B07E25A1C}" type="slidenum">
              <a:rPr lang="ar-LB" smtClean="0"/>
              <a:pPr/>
              <a:t>21</a:t>
            </a:fld>
            <a:endParaRPr lang="ar-LB"/>
          </a:p>
        </p:txBody>
      </p:sp>
      <p:sp>
        <p:nvSpPr>
          <p:cNvPr id="6" name="Title 1"/>
          <p:cNvSpPr>
            <a:spLocks noGrp="1"/>
          </p:cNvSpPr>
          <p:nvPr>
            <p:ph type="title"/>
          </p:nvPr>
        </p:nvSpPr>
        <p:spPr>
          <a:xfrm>
            <a:off x="609600" y="127157"/>
            <a:ext cx="10972800" cy="1143000"/>
          </a:xfrm>
        </p:spPr>
        <p:txBody>
          <a:bodyPr/>
          <a:lstStyle/>
          <a:p>
            <a:pPr algn="l"/>
            <a:r>
              <a:rPr lang="en-US" sz="3600" b="1" dirty="0">
                <a:cs typeface="Times New Roman" pitchFamily="18" charset="0"/>
              </a:rPr>
              <a:t>International Community support to </a:t>
            </a:r>
            <a:r>
              <a:rPr lang="en-US" sz="3600" b="1" dirty="0" smtClean="0">
                <a:cs typeface="Times New Roman" pitchFamily="18" charset="0"/>
              </a:rPr>
              <a:t>Lebanon by Sector</a:t>
            </a:r>
            <a:endParaRPr lang="en-US" sz="3600" dirty="0"/>
          </a:p>
        </p:txBody>
      </p:sp>
      <p:sp>
        <p:nvSpPr>
          <p:cNvPr id="8" name="TextBox 7"/>
          <p:cNvSpPr txBox="1"/>
          <p:nvPr/>
        </p:nvSpPr>
        <p:spPr>
          <a:xfrm>
            <a:off x="8554065" y="2669458"/>
            <a:ext cx="2610464" cy="1107996"/>
          </a:xfrm>
          <a:prstGeom prst="rect">
            <a:avLst/>
          </a:prstGeom>
          <a:noFill/>
          <a:ln w="38100">
            <a:solidFill>
              <a:srgbClr val="002060"/>
            </a:solidFill>
          </a:ln>
        </p:spPr>
        <p:txBody>
          <a:bodyPr wrap="square" rtlCol="0">
            <a:spAutoFit/>
          </a:bodyPr>
          <a:lstStyle/>
          <a:p>
            <a:pPr algn="ctr"/>
            <a:r>
              <a:rPr lang="en-US" sz="2200" dirty="0" smtClean="0"/>
              <a:t>Only 19% of the funds were received till date</a:t>
            </a:r>
            <a:endParaRPr lang="en-US" sz="2200" dirty="0"/>
          </a:p>
        </p:txBody>
      </p:sp>
      <p:sp>
        <p:nvSpPr>
          <p:cNvPr id="9"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343049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711"/>
            <a:ext cx="10972800" cy="1143000"/>
          </a:xfrm>
        </p:spPr>
        <p:txBody>
          <a:bodyPr/>
          <a:lstStyle/>
          <a:p>
            <a:pPr algn="l"/>
            <a:r>
              <a:rPr lang="en-US" sz="3600" b="1" dirty="0" smtClean="0">
                <a:cs typeface="Times New Roman" pitchFamily="18" charset="0"/>
              </a:rPr>
              <a:t>Conclusion/ Key Interrogations</a:t>
            </a:r>
            <a:endParaRPr lang="en-US" sz="3600" dirty="0"/>
          </a:p>
        </p:txBody>
      </p:sp>
      <p:sp>
        <p:nvSpPr>
          <p:cNvPr id="3" name="Content Placeholder 2"/>
          <p:cNvSpPr>
            <a:spLocks noGrp="1"/>
          </p:cNvSpPr>
          <p:nvPr>
            <p:ph idx="1"/>
          </p:nvPr>
        </p:nvSpPr>
        <p:spPr>
          <a:xfrm>
            <a:off x="609600" y="979037"/>
            <a:ext cx="10972800" cy="4525963"/>
          </a:xfrm>
        </p:spPr>
        <p:txBody>
          <a:bodyPr/>
          <a:lstStyle/>
          <a:p>
            <a:r>
              <a:rPr lang="en-US" sz="2400" b="1" dirty="0" smtClean="0"/>
              <a:t>Dignity under sovereignty until the return</a:t>
            </a:r>
          </a:p>
          <a:p>
            <a:pPr marL="914400" lvl="1" indent="-290513">
              <a:buFont typeface="Courier New" panose="02070309020205020404" pitchFamily="49" charset="0"/>
              <a:buChar char="o"/>
            </a:pPr>
            <a:r>
              <a:rPr lang="en-US" sz="2200" b="1" dirty="0" smtClean="0"/>
              <a:t>The return of Syria displaced to Syria is a priority</a:t>
            </a:r>
          </a:p>
          <a:p>
            <a:pPr marL="914400" lvl="1" indent="-290513">
              <a:buFont typeface="Courier New" panose="02070309020205020404" pitchFamily="49" charset="0"/>
              <a:buChar char="o"/>
            </a:pPr>
            <a:r>
              <a:rPr lang="en-US" sz="2200" b="1" dirty="0" smtClean="0"/>
              <a:t>Their humanitarian protection until the return is a priority</a:t>
            </a:r>
          </a:p>
          <a:p>
            <a:pPr marL="914400" lvl="1" indent="-290513">
              <a:buFont typeface="Courier New" panose="02070309020205020404" pitchFamily="49" charset="0"/>
              <a:buChar char="o"/>
            </a:pPr>
            <a:r>
              <a:rPr lang="en-US" sz="2200" b="1" dirty="0" smtClean="0"/>
              <a:t>The respect of the sovereignty of Lebanon is a priority</a:t>
            </a:r>
          </a:p>
          <a:p>
            <a:pPr>
              <a:spcBef>
                <a:spcPts val="1000"/>
              </a:spcBef>
            </a:pPr>
            <a:r>
              <a:rPr lang="en-US" sz="2200" dirty="0" smtClean="0"/>
              <a:t>Can the Displaced crisis be solved with relief funds?</a:t>
            </a:r>
          </a:p>
          <a:p>
            <a:pPr>
              <a:spcBef>
                <a:spcPts val="1000"/>
              </a:spcBef>
            </a:pPr>
            <a:r>
              <a:rPr lang="en-US" sz="2200" dirty="0"/>
              <a:t>Can the </a:t>
            </a:r>
            <a:r>
              <a:rPr lang="en-US" sz="2200" dirty="0" smtClean="0"/>
              <a:t>hosting societies </a:t>
            </a:r>
            <a:r>
              <a:rPr lang="en-US" sz="2200" dirty="0"/>
              <a:t>crisis be solved with </a:t>
            </a:r>
            <a:r>
              <a:rPr lang="en-US" sz="2200" dirty="0" smtClean="0"/>
              <a:t>developmental funds?</a:t>
            </a:r>
          </a:p>
          <a:p>
            <a:pPr>
              <a:spcBef>
                <a:spcPts val="1000"/>
              </a:spcBef>
            </a:pPr>
            <a:r>
              <a:rPr lang="en-US" sz="2200" dirty="0" smtClean="0"/>
              <a:t>How to complement between relief and developmental?</a:t>
            </a:r>
          </a:p>
          <a:p>
            <a:pPr>
              <a:spcBef>
                <a:spcPts val="1000"/>
              </a:spcBef>
            </a:pPr>
            <a:r>
              <a:rPr lang="en-US" sz="2200" dirty="0" smtClean="0"/>
              <a:t>What relation exists between extremism – terrorism and the displaced crisis?</a:t>
            </a:r>
          </a:p>
          <a:p>
            <a:pPr>
              <a:spcBef>
                <a:spcPts val="1000"/>
              </a:spcBef>
            </a:pPr>
            <a:r>
              <a:rPr lang="en-US" sz="2200" dirty="0" smtClean="0"/>
              <a:t>What about Good Governance in the presence of political conflict and absence of unifying national policy?</a:t>
            </a:r>
          </a:p>
          <a:p>
            <a:pPr>
              <a:spcBef>
                <a:spcPts val="1000"/>
              </a:spcBef>
            </a:pPr>
            <a:r>
              <a:rPr lang="en-US" sz="2200" dirty="0" smtClean="0"/>
              <a:t>What about Existential challenges and the Identity impasse?</a:t>
            </a:r>
          </a:p>
          <a:p>
            <a:pPr>
              <a:spcBef>
                <a:spcPts val="1000"/>
              </a:spcBef>
            </a:pPr>
            <a:r>
              <a:rPr lang="en-US" sz="2200" dirty="0" smtClean="0"/>
              <a:t>What about the return diplomacy?</a:t>
            </a:r>
          </a:p>
          <a:p>
            <a:pPr>
              <a:spcBef>
                <a:spcPts val="1000"/>
              </a:spcBef>
            </a:pPr>
            <a:r>
              <a:rPr lang="en-US" sz="2200" dirty="0" smtClean="0"/>
              <a:t>Can we turn this crisis into an opportunity?</a:t>
            </a:r>
            <a:endParaRPr lang="en-US" sz="2200" dirty="0"/>
          </a:p>
        </p:txBody>
      </p:sp>
      <p:sp>
        <p:nvSpPr>
          <p:cNvPr id="5" name="Slide Number Placeholder 4"/>
          <p:cNvSpPr>
            <a:spLocks noGrp="1"/>
          </p:cNvSpPr>
          <p:nvPr>
            <p:ph type="sldNum" sz="quarter" idx="12"/>
          </p:nvPr>
        </p:nvSpPr>
        <p:spPr/>
        <p:txBody>
          <a:bodyPr/>
          <a:lstStyle/>
          <a:p>
            <a:fld id="{46730535-6DA5-431E-AB5D-8B2B07E25A1C}" type="slidenum">
              <a:rPr lang="ar-LB" smtClean="0"/>
              <a:pPr/>
              <a:t>22</a:t>
            </a:fld>
            <a:endParaRPr lang="ar-LB"/>
          </a:p>
        </p:txBody>
      </p:sp>
      <p:sp>
        <p:nvSpPr>
          <p:cNvPr id="6"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987465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6730535-6DA5-431E-AB5D-8B2B07E25A1C}" type="slidenum">
              <a:rPr lang="ar-LB" smtClean="0"/>
              <a:pPr/>
              <a:t>23</a:t>
            </a:fld>
            <a:endParaRPr lang="ar-LB"/>
          </a:p>
        </p:txBody>
      </p:sp>
      <p:pic>
        <p:nvPicPr>
          <p:cNvPr id="1028" name="Picture 4" descr="Image result for Syria Displaced in Leban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01"/>
          <a:stretch/>
        </p:blipFill>
        <p:spPr bwMode="auto">
          <a:xfrm>
            <a:off x="298865" y="4772366"/>
            <a:ext cx="2104778" cy="19491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Image result for Syria Displaced in Leban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51" y="449545"/>
            <a:ext cx="3031028" cy="19307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Image result for Syrian Students in Schools in Leban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1183" y="368784"/>
            <a:ext cx="2717634" cy="18126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6" name="Picture 12" descr="Image result for Syrian workers in Leban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0817" y="2276871"/>
            <a:ext cx="3720870" cy="23217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Image result for Lebanon Fla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521729" y="692491"/>
            <a:ext cx="4827693" cy="45259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9175" y="254992"/>
            <a:ext cx="10972800" cy="1143000"/>
          </a:xfrm>
        </p:spPr>
        <p:txBody>
          <a:bodyPr/>
          <a:lstStyle/>
          <a:p>
            <a:r>
              <a:rPr lang="en-US" b="1" dirty="0" smtClean="0">
                <a:latin typeface="Times New Roman" panose="02020603050405020304" pitchFamily="18" charset="0"/>
                <a:cs typeface="Times New Roman" panose="02020603050405020304" pitchFamily="18" charset="0"/>
              </a:rPr>
              <a:t>Thank You</a:t>
            </a:r>
            <a:endParaRPr lang="en-US"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0816" y="4535916"/>
            <a:ext cx="3574596" cy="2309739"/>
          </a:xfrm>
          <a:prstGeom prst="rect">
            <a:avLst/>
          </a:prstGeom>
          <a:ln>
            <a:noFill/>
          </a:ln>
          <a:effectLst>
            <a:softEdge rad="112500"/>
          </a:effec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1481" y="5218454"/>
            <a:ext cx="3009334" cy="1579900"/>
          </a:xfrm>
          <a:prstGeom prst="rect">
            <a:avLst/>
          </a:prstGeom>
          <a:ln>
            <a:noFill/>
          </a:ln>
          <a:effectLst>
            <a:softEdge rad="112500"/>
          </a:effectLst>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46723" y="5261873"/>
            <a:ext cx="2381678" cy="1538930"/>
          </a:xfrm>
          <a:prstGeom prst="rect">
            <a:avLst/>
          </a:prstGeom>
          <a:ln>
            <a:noFill/>
          </a:ln>
          <a:effectLst>
            <a:softEdge rad="112500"/>
          </a:effectLst>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0353" y="2644140"/>
            <a:ext cx="3224696" cy="1891776"/>
          </a:xfrm>
          <a:prstGeom prst="rect">
            <a:avLst/>
          </a:prstGeom>
          <a:ln>
            <a:noFill/>
          </a:ln>
          <a:effectLst>
            <a:softEdge rad="112500"/>
          </a:effectLst>
        </p:spPr>
      </p:pic>
    </p:spTree>
    <p:extLst>
      <p:ext uri="{BB962C8B-B14F-4D97-AF65-F5344CB8AC3E}">
        <p14:creationId xmlns:p14="http://schemas.microsoft.com/office/powerpoint/2010/main" val="460112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7013"/>
            <a:ext cx="10972800" cy="759958"/>
          </a:xfrm>
        </p:spPr>
        <p:txBody>
          <a:bodyPr/>
          <a:lstStyle/>
          <a:p>
            <a:r>
              <a:rPr lang="en-US" sz="3600" b="1" dirty="0" smtClean="0"/>
              <a:t>Bibliography</a:t>
            </a:r>
            <a:endParaRPr lang="en-US" sz="3600" b="1" dirty="0"/>
          </a:p>
        </p:txBody>
      </p:sp>
      <p:sp>
        <p:nvSpPr>
          <p:cNvPr id="3" name="Content Placeholder 2"/>
          <p:cNvSpPr>
            <a:spLocks noGrp="1"/>
          </p:cNvSpPr>
          <p:nvPr>
            <p:ph idx="1"/>
          </p:nvPr>
        </p:nvSpPr>
        <p:spPr>
          <a:xfrm>
            <a:off x="609600" y="1088570"/>
            <a:ext cx="10972800" cy="5139192"/>
          </a:xfrm>
        </p:spPr>
        <p:txBody>
          <a:bodyPr/>
          <a:lstStyle/>
          <a:p>
            <a:r>
              <a:rPr lang="en-US" sz="1800" dirty="0" smtClean="0"/>
              <a:t>Emerging Lebanon – Towards Economic Growth and Social Welfare / Roger </a:t>
            </a:r>
            <a:r>
              <a:rPr lang="en-US" sz="1800" dirty="0" err="1" smtClean="0"/>
              <a:t>Nasnas</a:t>
            </a:r>
            <a:r>
              <a:rPr lang="en-US" sz="1800" dirty="0" smtClean="0"/>
              <a:t> </a:t>
            </a:r>
            <a:r>
              <a:rPr lang="en-US" sz="1800" dirty="0" smtClean="0">
                <a:hlinkClick r:id="rId2"/>
              </a:rPr>
              <a:t>–</a:t>
            </a:r>
            <a:r>
              <a:rPr lang="en-US" sz="1800" dirty="0" smtClean="0"/>
              <a:t> Dar </a:t>
            </a:r>
            <a:r>
              <a:rPr lang="en-US" sz="1800" dirty="0" err="1" smtClean="0"/>
              <a:t>Annahar</a:t>
            </a:r>
            <a:r>
              <a:rPr lang="en-US" sz="1800" dirty="0" smtClean="0"/>
              <a:t> - 2016</a:t>
            </a:r>
            <a:endParaRPr lang="en-US" sz="1800" u="sng" dirty="0" smtClean="0">
              <a:hlinkClick r:id="rId2"/>
            </a:endParaRPr>
          </a:p>
          <a:p>
            <a:r>
              <a:rPr lang="en-US" sz="1800" u="sng" dirty="0" smtClean="0">
                <a:hlinkClick r:id="rId2"/>
              </a:rPr>
              <a:t>https</a:t>
            </a:r>
            <a:r>
              <a:rPr lang="en-US" sz="1800" u="sng" dirty="0">
                <a:hlinkClick r:id="rId2"/>
              </a:rPr>
              <a:t>://</a:t>
            </a:r>
            <a:r>
              <a:rPr lang="en-US" sz="1800" u="sng" dirty="0" smtClean="0">
                <a:hlinkClick r:id="rId2"/>
              </a:rPr>
              <a:t>www.ncbi.nlm.nih.gov/pmc/articles/PMC4948691/</a:t>
            </a:r>
            <a:endParaRPr lang="en-US" sz="1800" dirty="0"/>
          </a:p>
          <a:p>
            <a:pPr marL="0" indent="0">
              <a:buNone/>
            </a:pPr>
            <a:r>
              <a:rPr lang="en-US" sz="1800" dirty="0" smtClean="0"/>
              <a:t>The </a:t>
            </a:r>
            <a:r>
              <a:rPr lang="en-US" sz="1800" dirty="0"/>
              <a:t>Lebanese–Syrian crisis: impact of influx of Syrian refugees to an already weak state</a:t>
            </a:r>
            <a:endParaRPr lang="en-US" sz="1800" b="1" dirty="0"/>
          </a:p>
          <a:p>
            <a:pPr marL="0" indent="0">
              <a:buNone/>
            </a:pPr>
            <a:r>
              <a:rPr lang="en-US" sz="1800" u="sng" dirty="0" err="1" smtClean="0">
                <a:hlinkClick r:id="rId3"/>
              </a:rPr>
              <a:t>Zeinab</a:t>
            </a:r>
            <a:r>
              <a:rPr lang="en-US" sz="1800" u="sng" dirty="0" smtClean="0">
                <a:hlinkClick r:id="rId3"/>
              </a:rPr>
              <a:t> </a:t>
            </a:r>
            <a:r>
              <a:rPr lang="en-US" sz="1800" u="sng" dirty="0">
                <a:hlinkClick r:id="rId3"/>
              </a:rPr>
              <a:t>Cherri</a:t>
            </a:r>
            <a:r>
              <a:rPr lang="en-US" sz="1800" dirty="0"/>
              <a:t>, </a:t>
            </a:r>
            <a:r>
              <a:rPr lang="en-US" sz="1800" u="sng" dirty="0">
                <a:hlinkClick r:id="rId4"/>
              </a:rPr>
              <a:t>Pedro Arcos González</a:t>
            </a:r>
            <a:r>
              <a:rPr lang="en-US" sz="1800" dirty="0"/>
              <a:t>, and </a:t>
            </a:r>
            <a:r>
              <a:rPr lang="en-US" sz="1800" u="sng" dirty="0">
                <a:hlinkClick r:id="rId5"/>
              </a:rPr>
              <a:t>Rafael Castro Delgado</a:t>
            </a:r>
            <a:endParaRPr lang="en-US" sz="1800" dirty="0"/>
          </a:p>
          <a:p>
            <a:r>
              <a:rPr lang="en-US" sz="1800" u="sng" dirty="0" smtClean="0">
                <a:hlinkClick r:id="rId6"/>
              </a:rPr>
              <a:t>https</a:t>
            </a:r>
            <a:r>
              <a:rPr lang="en-US" sz="1800" u="sng" dirty="0">
                <a:hlinkClick r:id="rId6"/>
              </a:rPr>
              <a:t>://</a:t>
            </a:r>
            <a:r>
              <a:rPr lang="en-US" sz="1800" u="sng" dirty="0" smtClean="0">
                <a:hlinkClick r:id="rId6"/>
              </a:rPr>
              <a:t>www.wilsoncenter.org/event/humanitarian-crisis-impact-syrian-refugees-lebanon</a:t>
            </a:r>
            <a:endParaRPr lang="en-US" sz="1800" dirty="0"/>
          </a:p>
          <a:p>
            <a:r>
              <a:rPr lang="en-US" sz="1800" u="sng" dirty="0" smtClean="0">
                <a:hlinkClick r:id="rId7"/>
              </a:rPr>
              <a:t>http</a:t>
            </a:r>
            <a:r>
              <a:rPr lang="en-US" sz="1800" u="sng" dirty="0">
                <a:hlinkClick r:id="rId7"/>
              </a:rPr>
              <a:t>://www.sciences-po.usj.edu.lb/pdf/The%20Syrian%20Crisis%20%20its%20Implications%20on%20Lebanon%20-%20Khalil%20Gebara.pdf</a:t>
            </a:r>
            <a:endParaRPr lang="en-US" sz="1800" dirty="0"/>
          </a:p>
          <a:p>
            <a:r>
              <a:rPr lang="en-US" sz="1800" b="1" dirty="0"/>
              <a:t> </a:t>
            </a:r>
            <a:r>
              <a:rPr lang="en-US" sz="1800" u="sng" dirty="0" smtClean="0"/>
              <a:t>http</a:t>
            </a:r>
            <a:r>
              <a:rPr lang="en-US" sz="1800" u="sng" dirty="0"/>
              <a:t>://journal.georgetown.edu/the-economic-impacts-of-syrian-refugees-challenges-and-opportunities-in-host-countries/</a:t>
            </a:r>
            <a:endParaRPr lang="en-US" sz="1800" dirty="0"/>
          </a:p>
          <a:p>
            <a:pPr marL="0" indent="0">
              <a:buNone/>
            </a:pPr>
            <a:r>
              <a:rPr lang="en-US" sz="1800" dirty="0"/>
              <a:t>The Economic Impacts of Syrian Refugees: Challenges and Opportunities in Host Countries </a:t>
            </a:r>
            <a:endParaRPr lang="en-US" sz="1800" b="1" dirty="0"/>
          </a:p>
          <a:p>
            <a:pPr marL="0" indent="0">
              <a:buNone/>
            </a:pPr>
            <a:r>
              <a:rPr lang="en-US" sz="1800" dirty="0"/>
              <a:t>By </a:t>
            </a:r>
            <a:r>
              <a:rPr lang="en-US" sz="1800" dirty="0">
                <a:hlinkClick r:id="rId8"/>
              </a:rPr>
              <a:t>Ali </a:t>
            </a:r>
            <a:r>
              <a:rPr lang="en-US" sz="1800" dirty="0" err="1">
                <a:hlinkClick r:id="rId8"/>
              </a:rPr>
              <a:t>Fakih</a:t>
            </a:r>
            <a:r>
              <a:rPr lang="en-US" sz="1800" dirty="0">
                <a:hlinkClick r:id="rId8"/>
              </a:rPr>
              <a:t> and </a:t>
            </a:r>
            <a:r>
              <a:rPr lang="en-US" sz="1800" dirty="0" err="1">
                <a:hlinkClick r:id="rId8"/>
              </a:rPr>
              <a:t>Walid</a:t>
            </a:r>
            <a:r>
              <a:rPr lang="en-US" sz="1800" dirty="0">
                <a:hlinkClick r:id="rId8"/>
              </a:rPr>
              <a:t> </a:t>
            </a:r>
            <a:r>
              <a:rPr lang="en-US" sz="1800" dirty="0" err="1">
                <a:hlinkClick r:id="rId8"/>
              </a:rPr>
              <a:t>Marrouch</a:t>
            </a:r>
            <a:r>
              <a:rPr lang="en-US" sz="1800" dirty="0"/>
              <a:t> </a:t>
            </a:r>
            <a:r>
              <a:rPr lang="en-US" sz="1800" dirty="0" smtClean="0"/>
              <a:t>/ November </a:t>
            </a:r>
            <a:r>
              <a:rPr lang="en-US" sz="1800" dirty="0"/>
              <a:t>10, 2015 </a:t>
            </a:r>
          </a:p>
          <a:p>
            <a:r>
              <a:rPr lang="en-US" sz="1800" b="1" dirty="0"/>
              <a:t> </a:t>
            </a:r>
            <a:r>
              <a:rPr lang="en-US" sz="1800" u="sng" dirty="0" smtClean="0"/>
              <a:t>http</a:t>
            </a:r>
            <a:r>
              <a:rPr lang="en-US" sz="1800" u="sng" dirty="0"/>
              <a:t>://www.tajaddod.org/pdf/the-effect-of-the-syrian-crisis-on-lebanon.pdf</a:t>
            </a:r>
            <a:endParaRPr lang="en-US" sz="1800" dirty="0"/>
          </a:p>
          <a:p>
            <a:r>
              <a:rPr lang="en-US" sz="1800" dirty="0"/>
              <a:t>IMF Country Report No. </a:t>
            </a:r>
            <a:r>
              <a:rPr lang="en-US" sz="1800" dirty="0" smtClean="0"/>
              <a:t>17/20</a:t>
            </a:r>
          </a:p>
          <a:p>
            <a:pPr marL="0" indent="0">
              <a:buNone/>
            </a:pPr>
            <a:endParaRPr lang="en-US" sz="1800" dirty="0"/>
          </a:p>
          <a:p>
            <a:pPr marL="0" indent="0">
              <a:buNone/>
            </a:pPr>
            <a:endParaRPr lang="en-US" sz="1800" dirty="0"/>
          </a:p>
          <a:p>
            <a:pPr marL="0" indent="0">
              <a:buNone/>
            </a:pPr>
            <a:endParaRPr lang="en-US" dirty="0"/>
          </a:p>
        </p:txBody>
      </p:sp>
      <p:sp>
        <p:nvSpPr>
          <p:cNvPr id="5" name="Slide Number Placeholder 4"/>
          <p:cNvSpPr>
            <a:spLocks noGrp="1"/>
          </p:cNvSpPr>
          <p:nvPr>
            <p:ph type="sldNum" sz="quarter" idx="12"/>
          </p:nvPr>
        </p:nvSpPr>
        <p:spPr/>
        <p:txBody>
          <a:bodyPr/>
          <a:lstStyle/>
          <a:p>
            <a:fld id="{46730535-6DA5-431E-AB5D-8B2B07E25A1C}" type="slidenum">
              <a:rPr lang="ar-LB" smtClean="0"/>
              <a:pPr/>
              <a:t>24</a:t>
            </a:fld>
            <a:endParaRPr lang="ar-LB"/>
          </a:p>
        </p:txBody>
      </p:sp>
      <p:sp>
        <p:nvSpPr>
          <p:cNvPr id="6"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3925576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424547"/>
            <a:ext cx="10972800" cy="4525963"/>
          </a:xfrm>
        </p:spPr>
        <p:txBody>
          <a:bodyPr/>
          <a:lstStyle/>
          <a:p>
            <a:r>
              <a:rPr lang="en-US" sz="1800" u="sng" dirty="0" smtClean="0">
                <a:hlinkClick r:id="rId2"/>
              </a:rPr>
              <a:t>http</a:t>
            </a:r>
            <a:r>
              <a:rPr lang="en-US" sz="1800" u="sng" dirty="0">
                <a:hlinkClick r:id="rId2"/>
              </a:rPr>
              <a:t>://</a:t>
            </a:r>
            <a:r>
              <a:rPr lang="en-US" sz="1800" u="sng" dirty="0" smtClean="0">
                <a:hlinkClick r:id="rId2"/>
              </a:rPr>
              <a:t>civilsociety-centre.org/paper/regional-differences-conditions-syrian-refugees-lebanon</a:t>
            </a:r>
            <a:endParaRPr lang="en-US" sz="1800" u="sng" dirty="0" smtClean="0">
              <a:hlinkClick r:id="rId3"/>
            </a:endParaRPr>
          </a:p>
          <a:p>
            <a:r>
              <a:rPr lang="en-US" sz="1800" u="sng" dirty="0" smtClean="0">
                <a:hlinkClick r:id="rId3"/>
              </a:rPr>
              <a:t>http</a:t>
            </a:r>
            <a:r>
              <a:rPr lang="en-US" sz="1800" u="sng" dirty="0">
                <a:hlinkClick r:id="rId3"/>
              </a:rPr>
              <a:t>://www.databank.com.lb/docs/The%20Economic%20Burden%20of%20Lebanese%20Hospitality%20-Blominvest-2017.pdf</a:t>
            </a:r>
            <a:endParaRPr lang="en-US" sz="1800" dirty="0"/>
          </a:p>
          <a:p>
            <a:pPr marL="0" indent="0">
              <a:buNone/>
            </a:pPr>
            <a:r>
              <a:rPr lang="en-US" sz="1800" dirty="0" smtClean="0"/>
              <a:t>The </a:t>
            </a:r>
            <a:r>
              <a:rPr lang="en-US" sz="1800" dirty="0"/>
              <a:t>Economic Burden of Lebanese Hospitality During the Syrian </a:t>
            </a:r>
            <a:r>
              <a:rPr lang="en-US" sz="1800" dirty="0" smtClean="0"/>
              <a:t>Crisis</a:t>
            </a:r>
          </a:p>
          <a:p>
            <a:r>
              <a:rPr lang="en-US" sz="1800" u="sng" dirty="0" smtClean="0">
                <a:hlinkClick r:id="rId4"/>
              </a:rPr>
              <a:t>http</a:t>
            </a:r>
            <a:r>
              <a:rPr lang="en-US" sz="1800" u="sng" dirty="0">
                <a:hlinkClick r:id="rId4"/>
              </a:rPr>
              <a:t>://www.sciences-po.usj.edu.lb/pdf/The%20Syrian%20Crisis%20%20its%20Implications%20on%20Lebanon%20-%</a:t>
            </a:r>
            <a:r>
              <a:rPr lang="en-US" sz="1800" u="sng" dirty="0" smtClean="0">
                <a:hlinkClick r:id="rId4"/>
              </a:rPr>
              <a:t>20Khalil%20Gebara.pdf</a:t>
            </a:r>
            <a:endParaRPr lang="en-US" sz="1800" dirty="0"/>
          </a:p>
          <a:p>
            <a:r>
              <a:rPr lang="en-US" sz="1800" u="sng" dirty="0" smtClean="0">
                <a:hlinkClick r:id="rId5"/>
              </a:rPr>
              <a:t>http</a:t>
            </a:r>
            <a:r>
              <a:rPr lang="en-US" sz="1800" u="sng" dirty="0">
                <a:hlinkClick r:id="rId5"/>
              </a:rPr>
              <a:t>://reliefweb.int/report/lebanon/refugees-syria-lebanon-march-2015</a:t>
            </a:r>
            <a:endParaRPr lang="en-US" sz="1800" dirty="0"/>
          </a:p>
          <a:p>
            <a:r>
              <a:rPr lang="en-US" sz="1800" dirty="0" smtClean="0"/>
              <a:t>The </a:t>
            </a:r>
            <a:r>
              <a:rPr lang="en-US" sz="1800" dirty="0"/>
              <a:t>impact of the Syrian crisis on Lebanon: Small advantages, huge damage, and overwhelming racism</a:t>
            </a:r>
          </a:p>
          <a:p>
            <a:pPr marL="0" indent="0">
              <a:buNone/>
            </a:pPr>
            <a:r>
              <a:rPr lang="en-US" sz="1800" u="sng" dirty="0">
                <a:hlinkClick r:id="rId6"/>
              </a:rPr>
              <a:t>http://english.al-akhbar.com/node/23099</a:t>
            </a:r>
            <a:endParaRPr lang="en-US" sz="1800" dirty="0"/>
          </a:p>
          <a:p>
            <a:r>
              <a:rPr lang="en-US" sz="1800" dirty="0" smtClean="0"/>
              <a:t>Economic </a:t>
            </a:r>
            <a:r>
              <a:rPr lang="en-US" sz="1800" dirty="0"/>
              <a:t>impact of Syrian displacement endured primarily by the poor in Lebanon</a:t>
            </a:r>
          </a:p>
          <a:p>
            <a:pPr marL="0" indent="0">
              <a:buNone/>
            </a:pPr>
            <a:r>
              <a:rPr lang="en-US" sz="1800" u="sng" dirty="0">
                <a:hlinkClick r:id="rId7"/>
              </a:rPr>
              <a:t>http://</a:t>
            </a:r>
            <a:r>
              <a:rPr lang="en-US" sz="1800" u="sng" dirty="0" smtClean="0">
                <a:hlinkClick r:id="rId7"/>
              </a:rPr>
              <a:t>english.al-akhbar.com/content/economic-impact-syrian-displacement-endured-primarily-poor-lebanon</a:t>
            </a:r>
            <a:endParaRPr lang="en-US" sz="1800" dirty="0"/>
          </a:p>
          <a:p>
            <a:r>
              <a:rPr lang="en-US" sz="1800" dirty="0" smtClean="0"/>
              <a:t>ASSESSMENT </a:t>
            </a:r>
            <a:r>
              <a:rPr lang="en-US" sz="1800" dirty="0"/>
              <a:t>OF THE IMPACT OF SYRIAN REFUGEES IN LEBANON AND THEIR EMPLOYMENT PROFILE</a:t>
            </a:r>
          </a:p>
          <a:p>
            <a:r>
              <a:rPr lang="en-US" sz="1800" u="sng" dirty="0">
                <a:hlinkClick r:id="rId8"/>
              </a:rPr>
              <a:t>http://www.ilo.org/wcmsp5/groups/public/@arabstates/@ro-beirut/documents/genericdocument/wcms_240130.pdf</a:t>
            </a:r>
            <a:endParaRPr lang="en-US" sz="1800" dirty="0"/>
          </a:p>
          <a:p>
            <a:r>
              <a:rPr lang="en-US" sz="1800" dirty="0" smtClean="0"/>
              <a:t>How </a:t>
            </a:r>
            <a:r>
              <a:rPr lang="en-US" sz="1800" dirty="0"/>
              <a:t>the war on Syria left its mark on Lebanon's </a:t>
            </a:r>
            <a:r>
              <a:rPr lang="en-US" sz="1800" dirty="0" smtClean="0"/>
              <a:t>economy</a:t>
            </a:r>
            <a:r>
              <a:rPr lang="en-US" sz="1800" b="1" dirty="0"/>
              <a:t> </a:t>
            </a:r>
            <a:r>
              <a:rPr lang="en-US" sz="1800" b="1" dirty="0" smtClean="0"/>
              <a:t>/ </a:t>
            </a:r>
            <a:r>
              <a:rPr lang="en-US" sz="1800" dirty="0" smtClean="0"/>
              <a:t>Author </a:t>
            </a:r>
            <a:r>
              <a:rPr lang="en-US" sz="1800" dirty="0"/>
              <a:t>Elias al-</a:t>
            </a:r>
            <a:r>
              <a:rPr lang="en-US" sz="1800" dirty="0" err="1"/>
              <a:t>Araj</a:t>
            </a:r>
            <a:r>
              <a:rPr lang="en-US" sz="1800" dirty="0"/>
              <a:t> May 13, 2016 </a:t>
            </a:r>
          </a:p>
          <a:p>
            <a:pPr marL="0" indent="0">
              <a:buNone/>
            </a:pPr>
            <a:r>
              <a:rPr lang="en-US" sz="1800" u="sng" dirty="0">
                <a:hlinkClick r:id="rId9"/>
              </a:rPr>
              <a:t>http://www.al-monitor.com/pulse/business/2016/05/lebanon-syria-war-economy-repercussions-banking-sector.html#ixzz4qsTuDKQC</a:t>
            </a:r>
            <a:endParaRPr lang="en-US" sz="1800" dirty="0"/>
          </a:p>
          <a:p>
            <a:pPr marL="0" indent="0">
              <a:buNone/>
            </a:pPr>
            <a:endParaRPr lang="en-US" sz="1800" dirty="0"/>
          </a:p>
          <a:p>
            <a:endParaRPr lang="en-US" sz="1800" dirty="0"/>
          </a:p>
        </p:txBody>
      </p:sp>
      <p:sp>
        <p:nvSpPr>
          <p:cNvPr id="5" name="Slide Number Placeholder 4"/>
          <p:cNvSpPr>
            <a:spLocks noGrp="1"/>
          </p:cNvSpPr>
          <p:nvPr>
            <p:ph type="sldNum" sz="quarter" idx="12"/>
          </p:nvPr>
        </p:nvSpPr>
        <p:spPr/>
        <p:txBody>
          <a:bodyPr/>
          <a:lstStyle/>
          <a:p>
            <a:fld id="{46730535-6DA5-431E-AB5D-8B2B07E25A1C}" type="slidenum">
              <a:rPr lang="ar-LB" smtClean="0"/>
              <a:pPr/>
              <a:t>25</a:t>
            </a:fld>
            <a:endParaRPr lang="ar-LB"/>
          </a:p>
        </p:txBody>
      </p:sp>
      <p:sp>
        <p:nvSpPr>
          <p:cNvPr id="4"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2405882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69686"/>
            <a:ext cx="10972800" cy="4525963"/>
          </a:xfrm>
        </p:spPr>
        <p:txBody>
          <a:bodyPr/>
          <a:lstStyle/>
          <a:p>
            <a:r>
              <a:rPr lang="en-US" sz="1800" u="sng" dirty="0">
                <a:hlinkClick r:id="rId2"/>
              </a:rPr>
              <a:t>http://</a:t>
            </a:r>
            <a:r>
              <a:rPr lang="en-US" sz="1800" u="sng" dirty="0" smtClean="0">
                <a:hlinkClick r:id="rId2"/>
              </a:rPr>
              <a:t>www.worldbank.org/en/news/press-release/2017/04/21/new-support-for-refugees-and-host-communities-in-jordan-and-lebanon-brings-total-concessional-financing-to-us-1-billion</a:t>
            </a:r>
            <a:endParaRPr lang="en-US" sz="1800" u="sng" dirty="0" smtClean="0"/>
          </a:p>
          <a:p>
            <a:r>
              <a:rPr lang="en-US" sz="1800" u="sng" dirty="0" smtClean="0"/>
              <a:t>https</a:t>
            </a:r>
            <a:r>
              <a:rPr lang="en-US" sz="1800" u="sng" dirty="0"/>
              <a:t>://ec.europa.eu/echo/files/aid/countries/factsheets/lebanon_syrian_crisis_en.pdf</a:t>
            </a:r>
            <a:endParaRPr lang="en-US" sz="1800" dirty="0"/>
          </a:p>
          <a:p>
            <a:r>
              <a:rPr lang="en-US" sz="1800" u="sng" dirty="0">
                <a:hlinkClick r:id="rId3"/>
              </a:rPr>
              <a:t>http://reliefweb.int/report/lebanon/syrian-refugee-crisis-lebanon-state-fragility-and-social-resilience</a:t>
            </a:r>
            <a:endParaRPr lang="en-US" sz="1800" dirty="0"/>
          </a:p>
          <a:p>
            <a:r>
              <a:rPr lang="en-US" sz="1800" dirty="0" smtClean="0"/>
              <a:t>Impacts </a:t>
            </a:r>
            <a:r>
              <a:rPr lang="en-US" sz="1800" dirty="0"/>
              <a:t>of the Syrian crisis in Lebanon: civil society as a vector of solidarity</a:t>
            </a:r>
          </a:p>
          <a:p>
            <a:pPr marL="0" indent="0">
              <a:buNone/>
            </a:pPr>
            <a:r>
              <a:rPr lang="fr-FR" sz="1800" i="1" dirty="0"/>
              <a:t>Dr Kamel </a:t>
            </a:r>
            <a:r>
              <a:rPr lang="fr-FR" sz="1800" i="1" dirty="0" err="1"/>
              <a:t>Mohanna</a:t>
            </a:r>
            <a:r>
              <a:rPr lang="fr-FR" sz="1800" i="1" dirty="0"/>
              <a:t> •</a:t>
            </a:r>
            <a:r>
              <a:rPr lang="fr-FR" sz="1800" dirty="0"/>
              <a:t> Président de Amel Association International et coordinateur général du collectif des ONG libanaises et arabes</a:t>
            </a:r>
            <a:endParaRPr lang="en-US" sz="1800" dirty="0"/>
          </a:p>
          <a:p>
            <a:pPr marL="0" indent="0">
              <a:buNone/>
            </a:pPr>
            <a:r>
              <a:rPr lang="fr-FR" sz="1800" u="sng" dirty="0">
                <a:hlinkClick r:id="rId4"/>
              </a:rPr>
              <a:t>http://alternatives-humanitaires.org/en/2017/03/10/impacts-of-the-syrian-crisis-in-lebanon-civil-society-as-a-vector-of-solidarity</a:t>
            </a:r>
            <a:r>
              <a:rPr lang="fr-FR" sz="1800" u="sng" dirty="0" smtClean="0">
                <a:hlinkClick r:id="rId4"/>
              </a:rPr>
              <a:t>/</a:t>
            </a:r>
            <a:endParaRPr lang="en-US" sz="1800" dirty="0"/>
          </a:p>
          <a:p>
            <a:r>
              <a:rPr lang="en-US" sz="1800" u="sng" dirty="0" smtClean="0">
                <a:hlinkClick r:id="rId5"/>
              </a:rPr>
              <a:t>https</a:t>
            </a:r>
            <a:r>
              <a:rPr lang="en-US" sz="1800" u="sng" dirty="0">
                <a:hlinkClick r:id="rId5"/>
              </a:rPr>
              <a:t>://www.files.ethz.ch/isn/166941/lebanons_fragile_economy.pdf</a:t>
            </a:r>
            <a:endParaRPr lang="en-US" sz="1800" dirty="0"/>
          </a:p>
          <a:p>
            <a:pPr marL="0" indent="0">
              <a:buNone/>
            </a:pPr>
            <a:r>
              <a:rPr lang="en-US" sz="1800" dirty="0" err="1"/>
              <a:t>Faysal</a:t>
            </a:r>
            <a:r>
              <a:rPr lang="en-US" sz="1800" dirty="0"/>
              <a:t> </a:t>
            </a:r>
            <a:r>
              <a:rPr lang="en-US" sz="1800" dirty="0" err="1"/>
              <a:t>Itani</a:t>
            </a:r>
            <a:r>
              <a:rPr lang="en-US" sz="1800" dirty="0"/>
              <a:t> RAFIK HARIRI CENTER FOR THE MIDDLE EAST</a:t>
            </a:r>
          </a:p>
          <a:p>
            <a:pPr marL="0" indent="0">
              <a:buNone/>
            </a:pPr>
            <a:r>
              <a:rPr lang="en-US" sz="1800" dirty="0"/>
              <a:t>Syria’s War Threatens Lebanon’s Fragile </a:t>
            </a:r>
            <a:r>
              <a:rPr lang="en-US" sz="1800" dirty="0" smtClean="0"/>
              <a:t>Economy</a:t>
            </a:r>
            <a:endParaRPr lang="en-US" sz="1800" dirty="0"/>
          </a:p>
          <a:p>
            <a:r>
              <a:rPr lang="en-US" sz="1800" u="sng" dirty="0" smtClean="0">
                <a:hlinkClick r:id="rId6"/>
              </a:rPr>
              <a:t>http</a:t>
            </a:r>
            <a:r>
              <a:rPr lang="en-US" sz="1800" u="sng" dirty="0">
                <a:hlinkClick r:id="rId6"/>
              </a:rPr>
              <a:t>://www.worldbank.org/en/news/feature/2013/09/24/lebanon-bears-the-brunt-of-the-economic-and-social-spillovers-of-the-syrian-conflict</a:t>
            </a:r>
            <a:endParaRPr lang="en-US" sz="1800" dirty="0"/>
          </a:p>
          <a:p>
            <a:pPr marL="0" indent="0">
              <a:buNone/>
            </a:pPr>
            <a:r>
              <a:rPr lang="en-US" sz="1800" dirty="0"/>
              <a:t>Lebanon Bears the Brunt of the Economic and Social Spillovers of the Syrian Conflict </a:t>
            </a:r>
            <a:r>
              <a:rPr lang="en-US" sz="1800" dirty="0" smtClean="0"/>
              <a:t>- September </a:t>
            </a:r>
            <a:r>
              <a:rPr lang="en-US" sz="1800" dirty="0"/>
              <a:t>24, </a:t>
            </a:r>
            <a:r>
              <a:rPr lang="en-US" sz="1800" dirty="0" smtClean="0"/>
              <a:t>2013</a:t>
            </a:r>
            <a:endParaRPr lang="en-US" sz="1800" dirty="0"/>
          </a:p>
          <a:p>
            <a:r>
              <a:rPr lang="en-US" sz="1800" dirty="0" smtClean="0"/>
              <a:t>LEBANON </a:t>
            </a:r>
            <a:r>
              <a:rPr lang="en-US" sz="1800" dirty="0"/>
              <a:t>ECONOMIC AND SOCIAL IMPACT ASSESSMENT OF THE SYRIAN </a:t>
            </a:r>
            <a:r>
              <a:rPr lang="en-US" sz="1800" dirty="0" smtClean="0"/>
              <a:t>CONFLICT - September </a:t>
            </a:r>
            <a:r>
              <a:rPr lang="en-US" sz="1800" dirty="0"/>
              <a:t>20, 2013</a:t>
            </a:r>
          </a:p>
          <a:p>
            <a:pPr marL="0" indent="0">
              <a:buNone/>
            </a:pPr>
            <a:r>
              <a:rPr lang="en-US" sz="1800" u="sng" dirty="0">
                <a:hlinkClick r:id="rId7"/>
              </a:rPr>
              <a:t>http://</a:t>
            </a:r>
            <a:r>
              <a:rPr lang="en-US" sz="1800" u="sng" dirty="0" smtClean="0">
                <a:hlinkClick r:id="rId7"/>
              </a:rPr>
              <a:t>documents.worldbank.org/curated/en/925271468089385165/pdf/810980LB0box379831B00P14754500PUBLIC0.pdf</a:t>
            </a:r>
            <a:r>
              <a:rPr lang="en-US" sz="1800" dirty="0"/>
              <a:t> </a:t>
            </a:r>
          </a:p>
          <a:p>
            <a:endParaRPr lang="en-US" sz="1800" dirty="0"/>
          </a:p>
        </p:txBody>
      </p:sp>
      <p:sp>
        <p:nvSpPr>
          <p:cNvPr id="5" name="Slide Number Placeholder 4"/>
          <p:cNvSpPr>
            <a:spLocks noGrp="1"/>
          </p:cNvSpPr>
          <p:nvPr>
            <p:ph type="sldNum" sz="quarter" idx="12"/>
          </p:nvPr>
        </p:nvSpPr>
        <p:spPr/>
        <p:txBody>
          <a:bodyPr/>
          <a:lstStyle/>
          <a:p>
            <a:fld id="{46730535-6DA5-431E-AB5D-8B2B07E25A1C}" type="slidenum">
              <a:rPr lang="ar-LB" smtClean="0"/>
              <a:pPr/>
              <a:t>26</a:t>
            </a:fld>
            <a:endParaRPr lang="ar-LB"/>
          </a:p>
        </p:txBody>
      </p:sp>
      <p:sp>
        <p:nvSpPr>
          <p:cNvPr id="4"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2749074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227013"/>
            <a:ext cx="10972800" cy="1143000"/>
          </a:xfrm>
        </p:spPr>
        <p:txBody>
          <a:bodyPr/>
          <a:lstStyle/>
          <a:p>
            <a:pPr algn="l"/>
            <a:r>
              <a:rPr lang="en-US" altLang="en-US" sz="3600" b="1" dirty="0">
                <a:cs typeface="Times New Roman" pitchFamily="18" charset="0"/>
              </a:rPr>
              <a:t>Lebanon and Syria </a:t>
            </a:r>
            <a:r>
              <a:rPr lang="en-US" altLang="en-US" sz="3600" b="1" dirty="0" smtClean="0">
                <a:cs typeface="Times New Roman" pitchFamily="18" charset="0"/>
              </a:rPr>
              <a:t>Displaced</a:t>
            </a:r>
            <a:br>
              <a:rPr lang="en-US" altLang="en-US" sz="3600" b="1" dirty="0" smtClean="0">
                <a:cs typeface="Times New Roman" pitchFamily="18" charset="0"/>
              </a:rPr>
            </a:br>
            <a:r>
              <a:rPr lang="en-US" altLang="en-US" sz="3600" b="1" dirty="0" smtClean="0">
                <a:cs typeface="Times New Roman" pitchFamily="18" charset="0"/>
              </a:rPr>
              <a:t>Background</a:t>
            </a:r>
            <a:endParaRPr lang="en-US" sz="3600" dirty="0"/>
          </a:p>
        </p:txBody>
      </p:sp>
      <p:sp>
        <p:nvSpPr>
          <p:cNvPr id="3" name="Content Placeholder 2"/>
          <p:cNvSpPr>
            <a:spLocks noGrp="1"/>
          </p:cNvSpPr>
          <p:nvPr>
            <p:ph idx="1"/>
          </p:nvPr>
        </p:nvSpPr>
        <p:spPr/>
        <p:txBody>
          <a:bodyPr/>
          <a:lstStyle/>
          <a:p>
            <a:pPr>
              <a:spcBef>
                <a:spcPts val="1800"/>
              </a:spcBef>
            </a:pPr>
            <a:r>
              <a:rPr lang="en-US" sz="2400" dirty="0" smtClean="0"/>
              <a:t>Lebanon received 1.5 million displaced from Syria since 2011</a:t>
            </a:r>
          </a:p>
          <a:p>
            <a:pPr>
              <a:spcBef>
                <a:spcPts val="1800"/>
              </a:spcBef>
            </a:pPr>
            <a:r>
              <a:rPr lang="en-US" sz="2400" dirty="0" smtClean="0"/>
              <a:t>Lebanon historically had between 400.000 and 600.000 Syrians working in Agriculture, Construction, and Infra-structure sectors</a:t>
            </a:r>
          </a:p>
          <a:p>
            <a:pPr>
              <a:spcBef>
                <a:spcPts val="1800"/>
              </a:spcBef>
            </a:pPr>
            <a:r>
              <a:rPr lang="en-US" sz="2400" dirty="0" smtClean="0"/>
              <a:t>Lebanon between the years 2011 – 2013 did not admit the presence of a displaced crisis</a:t>
            </a:r>
          </a:p>
          <a:p>
            <a:pPr>
              <a:spcBef>
                <a:spcPts val="1800"/>
              </a:spcBef>
            </a:pPr>
            <a:r>
              <a:rPr lang="en-US" sz="2400" dirty="0" smtClean="0"/>
              <a:t>Lebanon between the years 2013 – 2016 could not elaborate a National Policy towards the Syria displaced crisis due to the political conflicts</a:t>
            </a:r>
          </a:p>
          <a:p>
            <a:pPr>
              <a:spcBef>
                <a:spcPts val="1800"/>
              </a:spcBef>
            </a:pPr>
            <a:r>
              <a:rPr lang="en-US" sz="2400" dirty="0" smtClean="0"/>
              <a:t>December 2016 was fundamental after the nomination of P.M. </a:t>
            </a:r>
            <a:r>
              <a:rPr lang="en-US" sz="2400" dirty="0" err="1" smtClean="0"/>
              <a:t>Saad</a:t>
            </a:r>
            <a:r>
              <a:rPr lang="en-US" sz="2400" dirty="0" smtClean="0"/>
              <a:t> Hariri Government, where it founded the Ministry of State for the Displaced Affaires to handle the complications of this issue </a:t>
            </a:r>
            <a:endParaRPr lang="en-US" sz="2400" dirty="0"/>
          </a:p>
        </p:txBody>
      </p:sp>
      <p:sp>
        <p:nvSpPr>
          <p:cNvPr id="5" name="Slide Number Placeholder 4"/>
          <p:cNvSpPr>
            <a:spLocks noGrp="1"/>
          </p:cNvSpPr>
          <p:nvPr>
            <p:ph type="sldNum" sz="quarter" idx="12"/>
          </p:nvPr>
        </p:nvSpPr>
        <p:spPr/>
        <p:txBody>
          <a:bodyPr/>
          <a:lstStyle/>
          <a:p>
            <a:fld id="{46730535-6DA5-431E-AB5D-8B2B07E25A1C}" type="slidenum">
              <a:rPr lang="ar-LB" smtClean="0"/>
              <a:pPr/>
              <a:t>3</a:t>
            </a:fld>
            <a:endParaRPr lang="ar-LB"/>
          </a:p>
        </p:txBody>
      </p:sp>
      <p:sp>
        <p:nvSpPr>
          <p:cNvPr id="6"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1196525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cs typeface="Times New Roman" pitchFamily="18" charset="0"/>
              </a:rPr>
              <a:t>Lebanon and Syria </a:t>
            </a:r>
            <a:r>
              <a:rPr lang="en-US" altLang="en-US" sz="3600" b="1" dirty="0" smtClean="0">
                <a:cs typeface="Times New Roman" pitchFamily="18" charset="0"/>
              </a:rPr>
              <a:t>Displaced</a:t>
            </a:r>
            <a:br>
              <a:rPr lang="en-US" altLang="en-US" sz="3600" b="1" dirty="0" smtClean="0">
                <a:cs typeface="Times New Roman" pitchFamily="18" charset="0"/>
              </a:rPr>
            </a:br>
            <a:r>
              <a:rPr lang="en-US" altLang="en-US" sz="3600" b="1" dirty="0" smtClean="0">
                <a:cs typeface="Times New Roman" pitchFamily="18" charset="0"/>
              </a:rPr>
              <a:t>Challenges</a:t>
            </a:r>
            <a:endParaRPr lang="en-US" sz="3600" dirty="0"/>
          </a:p>
        </p:txBody>
      </p:sp>
      <p:sp>
        <p:nvSpPr>
          <p:cNvPr id="3" name="Content Placeholder 2"/>
          <p:cNvSpPr>
            <a:spLocks noGrp="1"/>
          </p:cNvSpPr>
          <p:nvPr>
            <p:ph idx="1"/>
          </p:nvPr>
        </p:nvSpPr>
        <p:spPr>
          <a:xfrm>
            <a:off x="609600" y="1624012"/>
            <a:ext cx="10972800" cy="4525963"/>
          </a:xfrm>
        </p:spPr>
        <p:txBody>
          <a:bodyPr/>
          <a:lstStyle/>
          <a:p>
            <a:pPr marL="0" indent="0">
              <a:buNone/>
            </a:pPr>
            <a:r>
              <a:rPr lang="en-US" sz="2400" b="1" dirty="0" smtClean="0"/>
              <a:t>Lebanon is facing due to the Syria Displaced several challenges:</a:t>
            </a:r>
          </a:p>
          <a:p>
            <a:pPr lvl="1">
              <a:buFont typeface="Wingdings" panose="05000000000000000000" pitchFamily="2" charset="2"/>
              <a:buChar char="§"/>
            </a:pPr>
            <a:r>
              <a:rPr lang="en-US" sz="2200" b="1" dirty="0" smtClean="0"/>
              <a:t>Political</a:t>
            </a:r>
            <a:r>
              <a:rPr lang="en-US" sz="2200" dirty="0" smtClean="0"/>
              <a:t> (conflicts – contradicting agendas - …)</a:t>
            </a:r>
          </a:p>
          <a:p>
            <a:pPr lvl="1">
              <a:buFont typeface="Wingdings" panose="05000000000000000000" pitchFamily="2" charset="2"/>
              <a:buChar char="§"/>
            </a:pPr>
            <a:r>
              <a:rPr lang="en-US" sz="2200" b="1" dirty="0" smtClean="0"/>
              <a:t>Sovereign</a:t>
            </a:r>
            <a:r>
              <a:rPr lang="en-US" sz="2200" dirty="0" smtClean="0"/>
              <a:t> ( Legal – Security – Diplomatic)</a:t>
            </a:r>
          </a:p>
          <a:p>
            <a:pPr lvl="1">
              <a:buFont typeface="Wingdings" panose="05000000000000000000" pitchFamily="2" charset="2"/>
              <a:buChar char="§"/>
            </a:pPr>
            <a:r>
              <a:rPr lang="en-US" sz="2200" b="1" dirty="0" smtClean="0"/>
              <a:t>Economic – Social – Environmental </a:t>
            </a:r>
            <a:r>
              <a:rPr lang="en-US" sz="2200" dirty="0" smtClean="0"/>
              <a:t>(Infra-structure – population density – poverty in resources - …)</a:t>
            </a:r>
          </a:p>
          <a:p>
            <a:pPr lvl="1">
              <a:buFont typeface="Wingdings" panose="05000000000000000000" pitchFamily="2" charset="2"/>
              <a:buChar char="§"/>
            </a:pPr>
            <a:r>
              <a:rPr lang="en-US" sz="2200" b="1" dirty="0" smtClean="0"/>
              <a:t>Psychological</a:t>
            </a:r>
            <a:r>
              <a:rPr lang="en-US" sz="2200" dirty="0" smtClean="0"/>
              <a:t> (the history of Lebanese – Syrian relation and its future)</a:t>
            </a:r>
          </a:p>
          <a:p>
            <a:pPr>
              <a:spcBef>
                <a:spcPts val="1200"/>
              </a:spcBef>
            </a:pPr>
            <a:r>
              <a:rPr lang="en-US" sz="2400" dirty="0" smtClean="0"/>
              <a:t>All these challenges should have been faced through a comprehensive national policy , but the political conflict inhibited this</a:t>
            </a:r>
          </a:p>
          <a:p>
            <a:pPr>
              <a:spcBef>
                <a:spcPts val="1200"/>
              </a:spcBef>
            </a:pPr>
            <a:r>
              <a:rPr lang="en-US" sz="2400" dirty="0" smtClean="0"/>
              <a:t>There is dereliction from the International Community in the elaboration of a political solution to cease the war in Syria preluding the return of the displaced</a:t>
            </a:r>
          </a:p>
          <a:p>
            <a:pPr>
              <a:spcBef>
                <a:spcPts val="1200"/>
              </a:spcBef>
            </a:pPr>
            <a:r>
              <a:rPr lang="en-US" sz="2400" dirty="0" smtClean="0"/>
              <a:t>There is a retreat in the size of the support to Lebanon, for the displaced and for the hosting communities.  </a:t>
            </a:r>
          </a:p>
          <a:p>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46730535-6DA5-431E-AB5D-8B2B07E25A1C}" type="slidenum">
              <a:rPr lang="ar-LB" smtClean="0"/>
              <a:pPr/>
              <a:t>4</a:t>
            </a:fld>
            <a:endParaRPr lang="ar-LB"/>
          </a:p>
        </p:txBody>
      </p:sp>
      <p:sp>
        <p:nvSpPr>
          <p:cNvPr id="6"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3326377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Demagogy</a:t>
            </a:r>
          </a:p>
          <a:p>
            <a:r>
              <a:rPr lang="en-US" dirty="0" smtClean="0"/>
              <a:t>Populism</a:t>
            </a:r>
          </a:p>
          <a:p>
            <a:r>
              <a:rPr lang="en-US" dirty="0" smtClean="0"/>
              <a:t>Polarization</a:t>
            </a:r>
          </a:p>
          <a:p>
            <a:r>
              <a:rPr lang="en-US" dirty="0" smtClean="0"/>
              <a:t>Exploitation</a:t>
            </a:r>
          </a:p>
          <a:p>
            <a:r>
              <a:rPr lang="en-US" dirty="0" smtClean="0"/>
              <a:t>Phobia</a:t>
            </a:r>
          </a:p>
          <a:p>
            <a:r>
              <a:rPr lang="en-US" dirty="0" smtClean="0"/>
              <a:t>Reaction</a:t>
            </a:r>
            <a:endParaRPr lang="en-US" dirty="0"/>
          </a:p>
        </p:txBody>
      </p:sp>
      <p:sp>
        <p:nvSpPr>
          <p:cNvPr id="5" name="Slide Number Placeholder 4"/>
          <p:cNvSpPr>
            <a:spLocks noGrp="1"/>
          </p:cNvSpPr>
          <p:nvPr>
            <p:ph type="sldNum" sz="quarter" idx="12"/>
          </p:nvPr>
        </p:nvSpPr>
        <p:spPr/>
        <p:txBody>
          <a:bodyPr/>
          <a:lstStyle/>
          <a:p>
            <a:fld id="{46730535-6DA5-431E-AB5D-8B2B07E25A1C}" type="slidenum">
              <a:rPr lang="ar-LB" smtClean="0"/>
              <a:pPr/>
              <a:t>5</a:t>
            </a:fld>
            <a:endParaRPr lang="ar-LB"/>
          </a:p>
        </p:txBody>
      </p:sp>
      <p:sp>
        <p:nvSpPr>
          <p:cNvPr id="6" name="Title 1"/>
          <p:cNvSpPr>
            <a:spLocks noGrp="1"/>
          </p:cNvSpPr>
          <p:nvPr>
            <p:ph type="title"/>
          </p:nvPr>
        </p:nvSpPr>
        <p:spPr/>
        <p:txBody>
          <a:bodyPr/>
          <a:lstStyle/>
          <a:p>
            <a:pPr algn="l"/>
            <a:r>
              <a:rPr lang="en-US" altLang="en-US" sz="3600" b="1" dirty="0">
                <a:cs typeface="Times New Roman" pitchFamily="18" charset="0"/>
              </a:rPr>
              <a:t>Lebanon and Syria </a:t>
            </a:r>
            <a:r>
              <a:rPr lang="en-US" altLang="en-US" sz="3600" b="1" dirty="0" smtClean="0">
                <a:cs typeface="Times New Roman" pitchFamily="18" charset="0"/>
              </a:rPr>
              <a:t>Displaced</a:t>
            </a:r>
            <a:br>
              <a:rPr lang="en-US" altLang="en-US" sz="3600" b="1" dirty="0" smtClean="0">
                <a:cs typeface="Times New Roman" pitchFamily="18" charset="0"/>
              </a:rPr>
            </a:br>
            <a:r>
              <a:rPr lang="en-US" altLang="en-US" sz="3600" b="1" dirty="0" smtClean="0">
                <a:cs typeface="Times New Roman" pitchFamily="18" charset="0"/>
              </a:rPr>
              <a:t>Political Risks</a:t>
            </a:r>
            <a:endParaRPr lang="en-US" sz="3600" dirty="0"/>
          </a:p>
        </p:txBody>
      </p:sp>
      <p:sp>
        <p:nvSpPr>
          <p:cNvPr id="7"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3085912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cs typeface="Times New Roman" pitchFamily="18" charset="0"/>
              </a:rPr>
              <a:t>Lebanon and Syria </a:t>
            </a:r>
            <a:r>
              <a:rPr lang="en-US" altLang="en-US" sz="3600" b="1" dirty="0" smtClean="0">
                <a:cs typeface="Times New Roman" pitchFamily="18" charset="0"/>
              </a:rPr>
              <a:t>Displaced </a:t>
            </a:r>
            <a:br>
              <a:rPr lang="en-US" altLang="en-US" sz="3600" b="1" dirty="0" smtClean="0">
                <a:cs typeface="Times New Roman" pitchFamily="18" charset="0"/>
              </a:rPr>
            </a:br>
            <a:r>
              <a:rPr lang="en-US" altLang="en-US" sz="3600" b="1" dirty="0" smtClean="0">
                <a:cs typeface="Times New Roman" pitchFamily="18" charset="0"/>
              </a:rPr>
              <a:t>Exhausted Infra-Structure</a:t>
            </a:r>
            <a:endParaRPr lang="en-US" sz="3600" dirty="0"/>
          </a:p>
        </p:txBody>
      </p:sp>
      <p:sp>
        <p:nvSpPr>
          <p:cNvPr id="3" name="Content Placeholder 2"/>
          <p:cNvSpPr>
            <a:spLocks noGrp="1"/>
          </p:cNvSpPr>
          <p:nvPr>
            <p:ph idx="1"/>
          </p:nvPr>
        </p:nvSpPr>
        <p:spPr>
          <a:xfrm>
            <a:off x="609600" y="1788272"/>
            <a:ext cx="10972800" cy="2492832"/>
          </a:xfrm>
        </p:spPr>
        <p:txBody>
          <a:bodyPr/>
          <a:lstStyle/>
          <a:p>
            <a:pPr marL="0" indent="0" algn="ctr">
              <a:buNone/>
            </a:pPr>
            <a:r>
              <a:rPr lang="en-US" b="1" dirty="0" smtClean="0"/>
              <a:t>The impact on the Economy</a:t>
            </a:r>
          </a:p>
          <a:p>
            <a:pPr marL="0" indent="0">
              <a:buNone/>
            </a:pPr>
            <a:r>
              <a:rPr lang="en-US" sz="2800" b="1" dirty="0" smtClean="0"/>
              <a:t>1- Drop in economic growth</a:t>
            </a:r>
            <a:r>
              <a:rPr lang="en-US" sz="2800" dirty="0" smtClean="0"/>
              <a:t>: The crisis directly affected main key economic sectors and negatively impacted investment due to internal unrest and uncertainty</a:t>
            </a:r>
          </a:p>
        </p:txBody>
      </p:sp>
      <p:sp>
        <p:nvSpPr>
          <p:cNvPr id="5" name="Slide Number Placeholder 4"/>
          <p:cNvSpPr>
            <a:spLocks noGrp="1"/>
          </p:cNvSpPr>
          <p:nvPr>
            <p:ph type="sldNum" sz="quarter" idx="12"/>
          </p:nvPr>
        </p:nvSpPr>
        <p:spPr/>
        <p:txBody>
          <a:bodyPr/>
          <a:lstStyle/>
          <a:p>
            <a:fld id="{46730535-6DA5-431E-AB5D-8B2B07E25A1C}" type="slidenum">
              <a:rPr lang="ar-LB" smtClean="0"/>
              <a:pPr/>
              <a:t>6</a:t>
            </a:fld>
            <a:endParaRPr lang="ar-LB"/>
          </a:p>
        </p:txBody>
      </p:sp>
      <p:sp>
        <p:nvSpPr>
          <p:cNvPr id="6" name="Rectangle 5"/>
          <p:cNvSpPr/>
          <p:nvPr/>
        </p:nvSpPr>
        <p:spPr>
          <a:xfrm>
            <a:off x="1596571" y="4150475"/>
            <a:ext cx="8563429" cy="1723549"/>
          </a:xfrm>
          <a:prstGeom prst="rect">
            <a:avLst/>
          </a:prstGeom>
          <a:noFill/>
          <a:ln w="38100"/>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spcBef>
                <a:spcPts val="600"/>
              </a:spcBef>
              <a:spcAft>
                <a:spcPts val="600"/>
              </a:spcAft>
              <a:buFont typeface="Arial" panose="020B0604020202020204" pitchFamily="34" charset="0"/>
              <a:buChar char="•"/>
            </a:pPr>
            <a:r>
              <a:rPr lang="en-US" sz="2400" dirty="0"/>
              <a:t>Drop in economic growth from 7% in 2010 to 0-1% in 2015</a:t>
            </a:r>
          </a:p>
          <a:p>
            <a:pPr marL="342900" indent="-342900">
              <a:spcBef>
                <a:spcPts val="600"/>
              </a:spcBef>
              <a:spcAft>
                <a:spcPts val="600"/>
              </a:spcAft>
              <a:buFont typeface="Arial" panose="020B0604020202020204" pitchFamily="34" charset="0"/>
              <a:buChar char="•"/>
            </a:pPr>
            <a:r>
              <a:rPr lang="en-US" sz="2400" dirty="0"/>
              <a:t>Decrease in the rate of the real GDP growth to 5% in comparison with the estimates of 7% annually before the </a:t>
            </a:r>
            <a:r>
              <a:rPr lang="en-US" sz="2400" dirty="0" smtClean="0"/>
              <a:t>crisis </a:t>
            </a:r>
            <a:r>
              <a:rPr lang="en-US" sz="2000" dirty="0" smtClean="0"/>
              <a:t>(2017 is still under estimation)</a:t>
            </a:r>
            <a:endParaRPr lang="en-US" sz="2400" dirty="0"/>
          </a:p>
        </p:txBody>
      </p:sp>
      <p:sp>
        <p:nvSpPr>
          <p:cNvPr id="7" name="Footer Placeholder 3"/>
          <p:cNvSpPr>
            <a:spLocks noGrp="1"/>
          </p:cNvSpPr>
          <p:nvPr>
            <p:ph type="ftr" sz="quarter" idx="11"/>
          </p:nvPr>
        </p:nvSpPr>
        <p:spPr>
          <a:xfrm>
            <a:off x="9550400" y="6231839"/>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1615363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cs typeface="Times New Roman" pitchFamily="18" charset="0"/>
              </a:rPr>
              <a:t>Lebanon and Syria </a:t>
            </a:r>
            <a:r>
              <a:rPr lang="en-US" altLang="en-US" sz="3600" b="1" dirty="0" smtClean="0">
                <a:cs typeface="Times New Roman" pitchFamily="18" charset="0"/>
              </a:rPr>
              <a:t>Displaced </a:t>
            </a:r>
            <a:br>
              <a:rPr lang="en-US" altLang="en-US" sz="3600" b="1" dirty="0" smtClean="0">
                <a:cs typeface="Times New Roman" pitchFamily="18" charset="0"/>
              </a:rPr>
            </a:br>
            <a:r>
              <a:rPr lang="en-US" altLang="en-US" sz="3600" b="1" dirty="0" smtClean="0">
                <a:cs typeface="Times New Roman" pitchFamily="18" charset="0"/>
              </a:rPr>
              <a:t>Exhausted Infra-Structure</a:t>
            </a:r>
            <a:endParaRPr lang="en-US" sz="3600" dirty="0"/>
          </a:p>
        </p:txBody>
      </p:sp>
      <p:sp>
        <p:nvSpPr>
          <p:cNvPr id="3" name="Content Placeholder 2"/>
          <p:cNvSpPr>
            <a:spLocks noGrp="1"/>
          </p:cNvSpPr>
          <p:nvPr>
            <p:ph idx="1"/>
          </p:nvPr>
        </p:nvSpPr>
        <p:spPr>
          <a:xfrm>
            <a:off x="609600" y="1788883"/>
            <a:ext cx="10972800" cy="1771192"/>
          </a:xfrm>
        </p:spPr>
        <p:txBody>
          <a:bodyPr/>
          <a:lstStyle/>
          <a:p>
            <a:pPr marL="0" indent="0" algn="ctr">
              <a:buNone/>
            </a:pPr>
            <a:r>
              <a:rPr lang="en-US" b="1" dirty="0" smtClean="0"/>
              <a:t>The impact on the Economy</a:t>
            </a:r>
          </a:p>
          <a:p>
            <a:pPr marL="0" indent="0">
              <a:buNone/>
            </a:pPr>
            <a:r>
              <a:rPr lang="en-US" sz="2800" b="1" dirty="0" smtClean="0"/>
              <a:t>2- Negative impact on the Tourism Sector</a:t>
            </a:r>
            <a:r>
              <a:rPr lang="en-US" sz="2800" dirty="0" smtClean="0"/>
              <a:t>: through internal political divergence and security instability</a:t>
            </a:r>
          </a:p>
        </p:txBody>
      </p:sp>
      <p:sp>
        <p:nvSpPr>
          <p:cNvPr id="5" name="Slide Number Placeholder 4"/>
          <p:cNvSpPr>
            <a:spLocks noGrp="1"/>
          </p:cNvSpPr>
          <p:nvPr>
            <p:ph type="sldNum" sz="quarter" idx="12"/>
          </p:nvPr>
        </p:nvSpPr>
        <p:spPr/>
        <p:txBody>
          <a:bodyPr/>
          <a:lstStyle/>
          <a:p>
            <a:fld id="{46730535-6DA5-431E-AB5D-8B2B07E25A1C}" type="slidenum">
              <a:rPr lang="ar-LB" smtClean="0"/>
              <a:pPr/>
              <a:t>7</a:t>
            </a:fld>
            <a:endParaRPr lang="ar-LB"/>
          </a:p>
        </p:txBody>
      </p:sp>
      <p:sp>
        <p:nvSpPr>
          <p:cNvPr id="6" name="Rectangle 5"/>
          <p:cNvSpPr/>
          <p:nvPr/>
        </p:nvSpPr>
        <p:spPr>
          <a:xfrm>
            <a:off x="1596570" y="3582869"/>
            <a:ext cx="8563429" cy="830997"/>
          </a:xfrm>
          <a:prstGeom prst="rect">
            <a:avLst/>
          </a:prstGeom>
          <a:noFill/>
          <a:ln w="38100">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spcBef>
                <a:spcPts val="600"/>
              </a:spcBef>
              <a:spcAft>
                <a:spcPts val="600"/>
              </a:spcAft>
              <a:buFont typeface="Arial" panose="020B0604020202020204" pitchFamily="34" charset="0"/>
              <a:buChar char="•"/>
            </a:pPr>
            <a:r>
              <a:rPr lang="en-US" sz="2400" dirty="0" smtClean="0"/>
              <a:t>Contribution of tourism &amp; travel sector in the GDP decreased from 29% </a:t>
            </a:r>
            <a:r>
              <a:rPr lang="en-US" sz="2400" dirty="0"/>
              <a:t>in 2010 to </a:t>
            </a:r>
            <a:r>
              <a:rPr lang="en-US" sz="2400" dirty="0" smtClean="0"/>
              <a:t>19% </a:t>
            </a:r>
            <a:r>
              <a:rPr lang="en-US" sz="2400" dirty="0"/>
              <a:t>in </a:t>
            </a:r>
            <a:r>
              <a:rPr lang="en-US" sz="2400" dirty="0" smtClean="0"/>
              <a:t>2014 (= 8.6 billion $)</a:t>
            </a:r>
            <a:endParaRPr lang="en-US" sz="2400" dirty="0"/>
          </a:p>
        </p:txBody>
      </p:sp>
      <p:sp>
        <p:nvSpPr>
          <p:cNvPr id="7" name="Content Placeholder 2"/>
          <p:cNvSpPr txBox="1">
            <a:spLocks/>
          </p:cNvSpPr>
          <p:nvPr/>
        </p:nvSpPr>
        <p:spPr bwMode="auto">
          <a:xfrm>
            <a:off x="609600" y="4649736"/>
            <a:ext cx="10972800" cy="12348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3- Deterioration of Public Finance</a:t>
            </a:r>
            <a:r>
              <a:rPr lang="en-US" sz="2800" dirty="0" smtClean="0"/>
              <a:t>: which resulted in the increase of its deficit</a:t>
            </a:r>
          </a:p>
        </p:txBody>
      </p:sp>
      <p:sp>
        <p:nvSpPr>
          <p:cNvPr id="8" name="Rectangle 7"/>
          <p:cNvSpPr/>
          <p:nvPr/>
        </p:nvSpPr>
        <p:spPr>
          <a:xfrm>
            <a:off x="1596570" y="5744636"/>
            <a:ext cx="8563429" cy="830997"/>
          </a:xfrm>
          <a:prstGeom prst="rect">
            <a:avLst/>
          </a:prstGeom>
          <a:noFill/>
          <a:ln w="38100">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spcBef>
                <a:spcPts val="600"/>
              </a:spcBef>
              <a:spcAft>
                <a:spcPts val="600"/>
              </a:spcAft>
              <a:buFont typeface="Arial" panose="020B0604020202020204" pitchFamily="34" charset="0"/>
              <a:buChar char="•"/>
            </a:pPr>
            <a:r>
              <a:rPr lang="en-US" sz="2400" dirty="0" smtClean="0"/>
              <a:t>Deficit increased from 5.9% of GDP in 2011 to 9.5% of GDP in 2013</a:t>
            </a:r>
            <a:endParaRPr lang="en-US" sz="2400" dirty="0"/>
          </a:p>
        </p:txBody>
      </p:sp>
      <p:sp>
        <p:nvSpPr>
          <p:cNvPr id="9" name="Footer Placeholder 3"/>
          <p:cNvSpPr>
            <a:spLocks noGrp="1"/>
          </p:cNvSpPr>
          <p:nvPr>
            <p:ph type="ftr" sz="quarter" idx="11"/>
          </p:nvPr>
        </p:nvSpPr>
        <p:spPr>
          <a:xfrm>
            <a:off x="9884229" y="6393070"/>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2218909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cs typeface="Times New Roman" pitchFamily="18" charset="0"/>
              </a:rPr>
              <a:t>Lebanon and Syria </a:t>
            </a:r>
            <a:r>
              <a:rPr lang="en-US" altLang="en-US" sz="3600" b="1" dirty="0" smtClean="0">
                <a:cs typeface="Times New Roman" pitchFamily="18" charset="0"/>
              </a:rPr>
              <a:t>Displaced </a:t>
            </a:r>
            <a:br>
              <a:rPr lang="en-US" altLang="en-US" sz="3600" b="1" dirty="0" smtClean="0">
                <a:cs typeface="Times New Roman" pitchFamily="18" charset="0"/>
              </a:rPr>
            </a:br>
            <a:r>
              <a:rPr lang="en-US" altLang="en-US" sz="3600" b="1" dirty="0" smtClean="0">
                <a:cs typeface="Times New Roman" pitchFamily="18" charset="0"/>
              </a:rPr>
              <a:t>Exhausted Infra-Structure</a:t>
            </a:r>
            <a:endParaRPr lang="en-US" sz="3600" dirty="0"/>
          </a:p>
        </p:txBody>
      </p:sp>
      <p:sp>
        <p:nvSpPr>
          <p:cNvPr id="3" name="Content Placeholder 2"/>
          <p:cNvSpPr>
            <a:spLocks noGrp="1"/>
          </p:cNvSpPr>
          <p:nvPr>
            <p:ph idx="1"/>
          </p:nvPr>
        </p:nvSpPr>
        <p:spPr>
          <a:xfrm>
            <a:off x="609600" y="1788883"/>
            <a:ext cx="10972800" cy="2492832"/>
          </a:xfrm>
        </p:spPr>
        <p:txBody>
          <a:bodyPr/>
          <a:lstStyle/>
          <a:p>
            <a:pPr marL="0" indent="0" algn="ctr">
              <a:buNone/>
            </a:pPr>
            <a:r>
              <a:rPr lang="en-US" b="1" dirty="0" smtClean="0"/>
              <a:t>The impact on the Economy</a:t>
            </a:r>
          </a:p>
          <a:p>
            <a:pPr marL="0" indent="0">
              <a:buNone/>
            </a:pPr>
            <a:r>
              <a:rPr lang="en-US" sz="2800" b="1" dirty="0" smtClean="0"/>
              <a:t>4- A decline in foreign investment</a:t>
            </a:r>
          </a:p>
          <a:p>
            <a:pPr marL="0" indent="0">
              <a:buNone/>
            </a:pPr>
            <a:r>
              <a:rPr lang="en-US" sz="2800" b="1" dirty="0" smtClean="0"/>
              <a:t>5- Deterioration in the Balance of Payments</a:t>
            </a:r>
          </a:p>
          <a:p>
            <a:pPr marL="0" indent="0">
              <a:buNone/>
            </a:pPr>
            <a:r>
              <a:rPr lang="en-US" sz="2800" b="1" dirty="0" smtClean="0"/>
              <a:t>6- A decline in the activity of the real estate sector</a:t>
            </a:r>
          </a:p>
          <a:p>
            <a:pPr marL="0" indent="0">
              <a:buNone/>
            </a:pPr>
            <a:r>
              <a:rPr lang="en-US" sz="2800" b="1" dirty="0" smtClean="0"/>
              <a:t>7- A decline in the trade sector</a:t>
            </a:r>
            <a:endParaRPr lang="en-US" sz="2800" dirty="0" smtClean="0"/>
          </a:p>
        </p:txBody>
      </p:sp>
      <p:sp>
        <p:nvSpPr>
          <p:cNvPr id="5" name="Slide Number Placeholder 4"/>
          <p:cNvSpPr>
            <a:spLocks noGrp="1"/>
          </p:cNvSpPr>
          <p:nvPr>
            <p:ph type="sldNum" sz="quarter" idx="12"/>
          </p:nvPr>
        </p:nvSpPr>
        <p:spPr/>
        <p:txBody>
          <a:bodyPr/>
          <a:lstStyle/>
          <a:p>
            <a:fld id="{46730535-6DA5-431E-AB5D-8B2B07E25A1C}" type="slidenum">
              <a:rPr lang="ar-LB" smtClean="0"/>
              <a:pPr/>
              <a:t>8</a:t>
            </a:fld>
            <a:endParaRPr lang="ar-LB"/>
          </a:p>
        </p:txBody>
      </p:sp>
      <p:sp>
        <p:nvSpPr>
          <p:cNvPr id="6"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4209462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cs typeface="Times New Roman" pitchFamily="18" charset="0"/>
              </a:rPr>
              <a:t>Lebanon and Syria </a:t>
            </a:r>
            <a:r>
              <a:rPr lang="en-US" altLang="en-US" sz="3600" b="1" dirty="0" smtClean="0">
                <a:cs typeface="Times New Roman" pitchFamily="18" charset="0"/>
              </a:rPr>
              <a:t>Displaced </a:t>
            </a:r>
            <a:br>
              <a:rPr lang="en-US" altLang="en-US" sz="3600" b="1" dirty="0" smtClean="0">
                <a:cs typeface="Times New Roman" pitchFamily="18" charset="0"/>
              </a:rPr>
            </a:br>
            <a:r>
              <a:rPr lang="en-US" altLang="en-US" sz="3600" b="1" dirty="0" smtClean="0">
                <a:cs typeface="Times New Roman" pitchFamily="18" charset="0"/>
              </a:rPr>
              <a:t>Exhausted Infra-Structure</a:t>
            </a:r>
            <a:endParaRPr lang="en-US" sz="3600" dirty="0"/>
          </a:p>
        </p:txBody>
      </p:sp>
      <p:sp>
        <p:nvSpPr>
          <p:cNvPr id="3" name="Content Placeholder 2"/>
          <p:cNvSpPr>
            <a:spLocks noGrp="1"/>
          </p:cNvSpPr>
          <p:nvPr>
            <p:ph idx="1"/>
          </p:nvPr>
        </p:nvSpPr>
        <p:spPr>
          <a:xfrm>
            <a:off x="609600" y="1788272"/>
            <a:ext cx="10972800" cy="2492832"/>
          </a:xfrm>
        </p:spPr>
        <p:txBody>
          <a:bodyPr/>
          <a:lstStyle/>
          <a:p>
            <a:pPr marL="0" indent="0" algn="ctr">
              <a:buNone/>
            </a:pPr>
            <a:r>
              <a:rPr lang="en-US" sz="2800" b="1" dirty="0" smtClean="0"/>
              <a:t>The impact on Health</a:t>
            </a:r>
          </a:p>
          <a:p>
            <a:pPr marL="0" indent="0" algn="ctr">
              <a:buNone/>
            </a:pPr>
            <a:r>
              <a:rPr lang="en-US" sz="2800" b="1" dirty="0" smtClean="0"/>
              <a:t>1- Health Sector</a:t>
            </a:r>
            <a:r>
              <a:rPr lang="en-US" sz="2800" dirty="0" smtClean="0"/>
              <a:t>: suffering from pressure, from an increase in demand on health services and increase in health costs; with insufficient number of workers in the domain and the spread of illness and diseases</a:t>
            </a:r>
          </a:p>
        </p:txBody>
      </p:sp>
      <p:sp>
        <p:nvSpPr>
          <p:cNvPr id="5" name="Slide Number Placeholder 4"/>
          <p:cNvSpPr>
            <a:spLocks noGrp="1"/>
          </p:cNvSpPr>
          <p:nvPr>
            <p:ph type="sldNum" sz="quarter" idx="12"/>
          </p:nvPr>
        </p:nvSpPr>
        <p:spPr/>
        <p:txBody>
          <a:bodyPr/>
          <a:lstStyle/>
          <a:p>
            <a:fld id="{46730535-6DA5-431E-AB5D-8B2B07E25A1C}" type="slidenum">
              <a:rPr lang="ar-LB" smtClean="0"/>
              <a:pPr/>
              <a:t>9</a:t>
            </a:fld>
            <a:endParaRPr lang="ar-LB"/>
          </a:p>
        </p:txBody>
      </p:sp>
      <p:sp>
        <p:nvSpPr>
          <p:cNvPr id="6" name="Rectangle 5"/>
          <p:cNvSpPr/>
          <p:nvPr/>
        </p:nvSpPr>
        <p:spPr>
          <a:xfrm>
            <a:off x="1596571" y="4236239"/>
            <a:ext cx="8563429" cy="830997"/>
          </a:xfrm>
          <a:prstGeom prst="rect">
            <a:avLst/>
          </a:prstGeom>
          <a:noFill/>
          <a:ln w="38100"/>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spcBef>
                <a:spcPts val="600"/>
              </a:spcBef>
              <a:spcAft>
                <a:spcPts val="600"/>
              </a:spcAft>
              <a:buFont typeface="Arial" panose="020B0604020202020204" pitchFamily="34" charset="0"/>
              <a:buChar char="•"/>
            </a:pPr>
            <a:r>
              <a:rPr lang="en-US" sz="2400" dirty="0" smtClean="0"/>
              <a:t>Syria displaced constitute 40% of the total number of primary healthcare cases</a:t>
            </a:r>
            <a:endParaRPr lang="en-US" sz="2400" dirty="0"/>
          </a:p>
        </p:txBody>
      </p:sp>
      <p:sp>
        <p:nvSpPr>
          <p:cNvPr id="7" name="Footer Placeholder 3"/>
          <p:cNvSpPr>
            <a:spLocks noGrp="1"/>
          </p:cNvSpPr>
          <p:nvPr>
            <p:ph type="ftr" sz="quarter" idx="11"/>
          </p:nvPr>
        </p:nvSpPr>
        <p:spPr>
          <a:xfrm>
            <a:off x="9550400" y="6217325"/>
            <a:ext cx="1698171" cy="365125"/>
          </a:xfrm>
        </p:spPr>
        <p:txBody>
          <a:bodyPr/>
          <a:lstStyle/>
          <a:p>
            <a:pPr>
              <a:defRPr/>
            </a:pPr>
            <a:r>
              <a:rPr lang="en-US" b="1" dirty="0" smtClean="0">
                <a:solidFill>
                  <a:schemeClr val="tx1">
                    <a:lumMod val="65000"/>
                    <a:lumOff val="35000"/>
                  </a:schemeClr>
                </a:solidFill>
              </a:rPr>
              <a:t>ZS- 1/9/2017</a:t>
            </a:r>
            <a:endParaRPr lang="ar-LB" b="1" dirty="0">
              <a:solidFill>
                <a:schemeClr val="tx1">
                  <a:lumMod val="65000"/>
                  <a:lumOff val="35000"/>
                </a:schemeClr>
              </a:solidFill>
            </a:endParaRPr>
          </a:p>
        </p:txBody>
      </p:sp>
    </p:spTree>
    <p:extLst>
      <p:ext uri="{BB962C8B-B14F-4D97-AF65-F5344CB8AC3E}">
        <p14:creationId xmlns:p14="http://schemas.microsoft.com/office/powerpoint/2010/main" val="1539901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3071</TotalTime>
  <Words>1861</Words>
  <Application>Microsoft Office PowerPoint</Application>
  <PresentationFormat>Widescreen</PresentationFormat>
  <Paragraphs>253</Paragraphs>
  <Slides>26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Arabic Typesetting</vt:lpstr>
      <vt:lpstr>Arial</vt:lpstr>
      <vt:lpstr>Calibri</vt:lpstr>
      <vt:lpstr>Courier New</vt:lpstr>
      <vt:lpstr>Times New Roman</vt:lpstr>
      <vt:lpstr>Verdana</vt:lpstr>
      <vt:lpstr>Wingdings</vt:lpstr>
      <vt:lpstr>Office Theme</vt:lpstr>
      <vt:lpstr>Lebanon and Syria Displaced Crisis  Challenges and Risks</vt:lpstr>
      <vt:lpstr>Lebanon and Syria Displaced</vt:lpstr>
      <vt:lpstr>Lebanon and Syria Displaced Background</vt:lpstr>
      <vt:lpstr>Lebanon and Syria Displaced Challenges</vt:lpstr>
      <vt:lpstr>Lebanon and Syria Displaced Political Risks</vt:lpstr>
      <vt:lpstr>Lebanon and Syria Displaced  Exhausted Infra-Structure</vt:lpstr>
      <vt:lpstr>Lebanon and Syria Displaced  Exhausted Infra-Structure</vt:lpstr>
      <vt:lpstr>Lebanon and Syria Displaced  Exhausted Infra-Structure</vt:lpstr>
      <vt:lpstr>Lebanon and Syria Displaced  Exhausted Infra-Structure</vt:lpstr>
      <vt:lpstr>Lebanon and Syria Displaced  Exhausted Infra-Structure</vt:lpstr>
      <vt:lpstr>Lebanon and Syria Displaced  Exhausted Infra-Structure</vt:lpstr>
      <vt:lpstr>Lebanon and Syria Displaced  Exhausted Infra-Structure</vt:lpstr>
      <vt:lpstr>Lebanon and Syria Displaced  Exhausted Infra-Structure</vt:lpstr>
      <vt:lpstr>Lebanon and Syria Displaced  Exhausted Infra-Structure</vt:lpstr>
      <vt:lpstr>Lebanon and Syria Displaced  Exhausted Infra-Structure</vt:lpstr>
      <vt:lpstr>Lebanon and Syria Displaced </vt:lpstr>
      <vt:lpstr>Lebanon and Syria Displaced </vt:lpstr>
      <vt:lpstr>Lebanon and Syria Displaced </vt:lpstr>
      <vt:lpstr>Lebanon and Syria Displaced </vt:lpstr>
      <vt:lpstr>International Community support to Lebanon (Facts)</vt:lpstr>
      <vt:lpstr>International Community support to Lebanon by Sector</vt:lpstr>
      <vt:lpstr>Conclusion/ Key Interrogations</vt:lpstr>
      <vt:lpstr>Thank You</vt:lpstr>
      <vt:lpstr>Bibliography</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وزارة الدولة لشؤون النازحين مسؤولية السياسة العامة – ديناميّة التنسيق المهام وخارطة الطريق</dc:title>
  <dc:creator>Roula K</dc:creator>
  <cp:lastModifiedBy>Saleh</cp:lastModifiedBy>
  <cp:revision>246</cp:revision>
  <dcterms:created xsi:type="dcterms:W3CDTF">2017-04-10T08:11:32Z</dcterms:created>
  <dcterms:modified xsi:type="dcterms:W3CDTF">2017-08-29T04:52:05Z</dcterms:modified>
</cp:coreProperties>
</file>